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9"/>
  </p:notesMasterIdLst>
  <p:sldIdLst>
    <p:sldId id="256" r:id="rId2"/>
    <p:sldId id="257" r:id="rId3"/>
    <p:sldId id="258" r:id="rId4"/>
    <p:sldId id="259" r:id="rId5"/>
    <p:sldId id="286" r:id="rId6"/>
    <p:sldId id="287" r:id="rId7"/>
    <p:sldId id="289" r:id="rId8"/>
    <p:sldId id="290" r:id="rId9"/>
    <p:sldId id="260" r:id="rId10"/>
    <p:sldId id="261" r:id="rId11"/>
    <p:sldId id="264" r:id="rId12"/>
    <p:sldId id="265" r:id="rId13"/>
    <p:sldId id="263" r:id="rId14"/>
    <p:sldId id="266" r:id="rId15"/>
    <p:sldId id="262" r:id="rId16"/>
    <p:sldId id="268" r:id="rId17"/>
    <p:sldId id="267" r:id="rId18"/>
    <p:sldId id="269" r:id="rId19"/>
    <p:sldId id="291" r:id="rId20"/>
    <p:sldId id="292" r:id="rId21"/>
    <p:sldId id="293" r:id="rId22"/>
    <p:sldId id="294" r:id="rId23"/>
    <p:sldId id="295" r:id="rId24"/>
    <p:sldId id="296" r:id="rId25"/>
    <p:sldId id="297" r:id="rId26"/>
    <p:sldId id="339" r:id="rId27"/>
    <p:sldId id="340" r:id="rId28"/>
    <p:sldId id="341" r:id="rId29"/>
    <p:sldId id="272" r:id="rId30"/>
    <p:sldId id="280" r:id="rId31"/>
    <p:sldId id="342" r:id="rId32"/>
    <p:sldId id="278" r:id="rId33"/>
    <p:sldId id="277" r:id="rId34"/>
    <p:sldId id="279" r:id="rId35"/>
    <p:sldId id="270" r:id="rId36"/>
    <p:sldId id="322" r:id="rId37"/>
    <p:sldId id="323" r:id="rId38"/>
    <p:sldId id="271" r:id="rId39"/>
    <p:sldId id="281" r:id="rId40"/>
    <p:sldId id="275" r:id="rId41"/>
    <p:sldId id="276" r:id="rId42"/>
    <p:sldId id="283" r:id="rId43"/>
    <p:sldId id="325" r:id="rId44"/>
    <p:sldId id="326" r:id="rId45"/>
    <p:sldId id="327" r:id="rId46"/>
    <p:sldId id="328" r:id="rId47"/>
    <p:sldId id="332" r:id="rId48"/>
    <p:sldId id="333" r:id="rId49"/>
    <p:sldId id="334" r:id="rId50"/>
    <p:sldId id="335" r:id="rId51"/>
    <p:sldId id="336" r:id="rId52"/>
    <p:sldId id="337" r:id="rId53"/>
    <p:sldId id="338" r:id="rId54"/>
    <p:sldId id="329" r:id="rId55"/>
    <p:sldId id="330" r:id="rId56"/>
    <p:sldId id="331" r:id="rId57"/>
    <p:sldId id="282"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145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581D74-56B0-4E4A-B1C9-459FDB018947}" type="datetimeFigureOut">
              <a:rPr lang="en-IN" smtClean="0"/>
              <a:t>05-07-2024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35FADD-62DC-4E07-998F-8AB8DB6870F1}" type="slidenum">
              <a:rPr lang="en-IN" smtClean="0"/>
              <a:t>‹#›</a:t>
            </a:fld>
            <a:endParaRPr lang="en-IN"/>
          </a:p>
        </p:txBody>
      </p:sp>
    </p:spTree>
    <p:extLst>
      <p:ext uri="{BB962C8B-B14F-4D97-AF65-F5344CB8AC3E}">
        <p14:creationId xmlns:p14="http://schemas.microsoft.com/office/powerpoint/2010/main" val="896006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135FADD-62DC-4E07-998F-8AB8DB6870F1}" type="slidenum">
              <a:rPr lang="en-IN" smtClean="0"/>
              <a:t>15</a:t>
            </a:fld>
            <a:endParaRPr lang="en-IN"/>
          </a:p>
        </p:txBody>
      </p:sp>
    </p:spTree>
    <p:extLst>
      <p:ext uri="{BB962C8B-B14F-4D97-AF65-F5344CB8AC3E}">
        <p14:creationId xmlns:p14="http://schemas.microsoft.com/office/powerpoint/2010/main" val="2612113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4EAB1B-F997-49F9-9C35-7B1914E94C51}" type="datetimeFigureOut">
              <a:rPr lang="en-IN" smtClean="0"/>
              <a:t>05-07-2024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E68F95E-7762-47A5-8164-A52618533453}" type="slidenum">
              <a:rPr lang="en-IN" smtClean="0"/>
              <a:t>‹#›</a:t>
            </a:fld>
            <a:endParaRPr lang="en-IN"/>
          </a:p>
        </p:txBody>
      </p:sp>
    </p:spTree>
    <p:extLst>
      <p:ext uri="{BB962C8B-B14F-4D97-AF65-F5344CB8AC3E}">
        <p14:creationId xmlns:p14="http://schemas.microsoft.com/office/powerpoint/2010/main" val="1350475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4EAB1B-F997-49F9-9C35-7B1914E94C51}" type="datetimeFigureOut">
              <a:rPr lang="en-IN" smtClean="0"/>
              <a:t>05-07-2024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E68F95E-7762-47A5-8164-A52618533453}" type="slidenum">
              <a:rPr lang="en-IN" smtClean="0"/>
              <a:t>‹#›</a:t>
            </a:fld>
            <a:endParaRPr lang="en-IN"/>
          </a:p>
        </p:txBody>
      </p:sp>
    </p:spTree>
    <p:extLst>
      <p:ext uri="{BB962C8B-B14F-4D97-AF65-F5344CB8AC3E}">
        <p14:creationId xmlns:p14="http://schemas.microsoft.com/office/powerpoint/2010/main" val="2503033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4EAB1B-F997-49F9-9C35-7B1914E94C51}" type="datetimeFigureOut">
              <a:rPr lang="en-IN" smtClean="0"/>
              <a:t>05-07-2024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E68F95E-7762-47A5-8164-A52618533453}" type="slidenum">
              <a:rPr lang="en-IN" smtClean="0"/>
              <a:t>‹#›</a:t>
            </a:fld>
            <a:endParaRPr lang="en-IN"/>
          </a:p>
        </p:txBody>
      </p:sp>
    </p:spTree>
    <p:extLst>
      <p:ext uri="{BB962C8B-B14F-4D97-AF65-F5344CB8AC3E}">
        <p14:creationId xmlns:p14="http://schemas.microsoft.com/office/powerpoint/2010/main" val="3119175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4EAB1B-F997-49F9-9C35-7B1914E94C51}" type="datetimeFigureOut">
              <a:rPr lang="en-IN" smtClean="0"/>
              <a:t>05-07-2024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E68F95E-7762-47A5-8164-A52618533453}" type="slidenum">
              <a:rPr lang="en-IN" smtClean="0"/>
              <a:t>‹#›</a:t>
            </a:fld>
            <a:endParaRPr lang="en-IN"/>
          </a:p>
        </p:txBody>
      </p:sp>
    </p:spTree>
    <p:extLst>
      <p:ext uri="{BB962C8B-B14F-4D97-AF65-F5344CB8AC3E}">
        <p14:creationId xmlns:p14="http://schemas.microsoft.com/office/powerpoint/2010/main" val="379667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4EAB1B-F997-49F9-9C35-7B1914E94C51}" type="datetimeFigureOut">
              <a:rPr lang="en-IN" smtClean="0"/>
              <a:t>05-07-2024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E68F95E-7762-47A5-8164-A52618533453}" type="slidenum">
              <a:rPr lang="en-IN" smtClean="0"/>
              <a:t>‹#›</a:t>
            </a:fld>
            <a:endParaRPr lang="en-IN"/>
          </a:p>
        </p:txBody>
      </p:sp>
    </p:spTree>
    <p:extLst>
      <p:ext uri="{BB962C8B-B14F-4D97-AF65-F5344CB8AC3E}">
        <p14:creationId xmlns:p14="http://schemas.microsoft.com/office/powerpoint/2010/main" val="2215065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4EAB1B-F997-49F9-9C35-7B1914E94C51}" type="datetimeFigureOut">
              <a:rPr lang="en-IN" smtClean="0"/>
              <a:t>05-07-2024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E68F95E-7762-47A5-8164-A52618533453}" type="slidenum">
              <a:rPr lang="en-IN" smtClean="0"/>
              <a:t>‹#›</a:t>
            </a:fld>
            <a:endParaRPr lang="en-IN"/>
          </a:p>
        </p:txBody>
      </p:sp>
    </p:spTree>
    <p:extLst>
      <p:ext uri="{BB962C8B-B14F-4D97-AF65-F5344CB8AC3E}">
        <p14:creationId xmlns:p14="http://schemas.microsoft.com/office/powerpoint/2010/main" val="697055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4EAB1B-F997-49F9-9C35-7B1914E94C51}" type="datetimeFigureOut">
              <a:rPr lang="en-IN" smtClean="0"/>
              <a:t>05-07-2024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E68F95E-7762-47A5-8164-A52618533453}" type="slidenum">
              <a:rPr lang="en-IN" smtClean="0"/>
              <a:t>‹#›</a:t>
            </a:fld>
            <a:endParaRPr lang="en-IN"/>
          </a:p>
        </p:txBody>
      </p:sp>
    </p:spTree>
    <p:extLst>
      <p:ext uri="{BB962C8B-B14F-4D97-AF65-F5344CB8AC3E}">
        <p14:creationId xmlns:p14="http://schemas.microsoft.com/office/powerpoint/2010/main" val="695622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4EAB1B-F997-49F9-9C35-7B1914E94C51}" type="datetimeFigureOut">
              <a:rPr lang="en-IN" smtClean="0"/>
              <a:t>05-07-2024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E68F95E-7762-47A5-8164-A52618533453}" type="slidenum">
              <a:rPr lang="en-IN" smtClean="0"/>
              <a:t>‹#›</a:t>
            </a:fld>
            <a:endParaRPr lang="en-IN"/>
          </a:p>
        </p:txBody>
      </p:sp>
    </p:spTree>
    <p:extLst>
      <p:ext uri="{BB962C8B-B14F-4D97-AF65-F5344CB8AC3E}">
        <p14:creationId xmlns:p14="http://schemas.microsoft.com/office/powerpoint/2010/main" val="4048663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4EAB1B-F997-49F9-9C35-7B1914E94C51}" type="datetimeFigureOut">
              <a:rPr lang="en-IN" smtClean="0"/>
              <a:t>05-07-2024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E68F95E-7762-47A5-8164-A52618533453}" type="slidenum">
              <a:rPr lang="en-IN" smtClean="0"/>
              <a:t>‹#›</a:t>
            </a:fld>
            <a:endParaRPr lang="en-IN"/>
          </a:p>
        </p:txBody>
      </p:sp>
    </p:spTree>
    <p:extLst>
      <p:ext uri="{BB962C8B-B14F-4D97-AF65-F5344CB8AC3E}">
        <p14:creationId xmlns:p14="http://schemas.microsoft.com/office/powerpoint/2010/main" val="2380186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4EAB1B-F997-49F9-9C35-7B1914E94C51}" type="datetimeFigureOut">
              <a:rPr lang="en-IN" smtClean="0"/>
              <a:t>05-07-2024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E68F95E-7762-47A5-8164-A52618533453}" type="slidenum">
              <a:rPr lang="en-IN" smtClean="0"/>
              <a:t>‹#›</a:t>
            </a:fld>
            <a:endParaRPr lang="en-IN"/>
          </a:p>
        </p:txBody>
      </p:sp>
    </p:spTree>
    <p:extLst>
      <p:ext uri="{BB962C8B-B14F-4D97-AF65-F5344CB8AC3E}">
        <p14:creationId xmlns:p14="http://schemas.microsoft.com/office/powerpoint/2010/main" val="1798456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4EAB1B-F997-49F9-9C35-7B1914E94C51}" type="datetimeFigureOut">
              <a:rPr lang="en-IN" smtClean="0"/>
              <a:t>05-07-2024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E68F95E-7762-47A5-8164-A52618533453}" type="slidenum">
              <a:rPr lang="en-IN" smtClean="0"/>
              <a:t>‹#›</a:t>
            </a:fld>
            <a:endParaRPr lang="en-IN"/>
          </a:p>
        </p:txBody>
      </p:sp>
    </p:spTree>
    <p:extLst>
      <p:ext uri="{BB962C8B-B14F-4D97-AF65-F5344CB8AC3E}">
        <p14:creationId xmlns:p14="http://schemas.microsoft.com/office/powerpoint/2010/main" val="2565799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4EAB1B-F997-49F9-9C35-7B1914E94C51}" type="datetimeFigureOut">
              <a:rPr lang="en-IN" smtClean="0"/>
              <a:t>05-07-2024</a:t>
            </a:fld>
            <a:endParaRPr lang="en-IN"/>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68F95E-7762-47A5-8164-A52618533453}" type="slidenum">
              <a:rPr lang="en-IN" smtClean="0"/>
              <a:t>‹#›</a:t>
            </a:fld>
            <a:endParaRPr lang="en-IN"/>
          </a:p>
        </p:txBody>
      </p:sp>
    </p:spTree>
    <p:extLst>
      <p:ext uri="{BB962C8B-B14F-4D97-AF65-F5344CB8AC3E}">
        <p14:creationId xmlns:p14="http://schemas.microsoft.com/office/powerpoint/2010/main" val="36115220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8.emf"/><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20E20-8177-4D5F-AA37-18776401163B}"/>
              </a:ext>
            </a:extLst>
          </p:cNvPr>
          <p:cNvSpPr>
            <a:spLocks noGrp="1"/>
          </p:cNvSpPr>
          <p:nvPr>
            <p:ph type="ctrTitle"/>
          </p:nvPr>
        </p:nvSpPr>
        <p:spPr/>
        <p:txBody>
          <a:bodyPr>
            <a:normAutofit fontScale="90000"/>
          </a:bodyPr>
          <a:lstStyle/>
          <a:p>
            <a:r>
              <a:rPr lang="en-IN" dirty="0"/>
              <a:t>Unit 1.</a:t>
            </a:r>
            <a:br>
              <a:rPr lang="en-IN" dirty="0"/>
            </a:br>
            <a:r>
              <a:rPr lang="en-IN" dirty="0"/>
              <a:t>Fundamentals of metabolism</a:t>
            </a:r>
          </a:p>
        </p:txBody>
      </p:sp>
      <p:sp>
        <p:nvSpPr>
          <p:cNvPr id="3" name="Subtitle 2">
            <a:extLst>
              <a:ext uri="{FF2B5EF4-FFF2-40B4-BE49-F238E27FC236}">
                <a16:creationId xmlns:a16="http://schemas.microsoft.com/office/drawing/2014/main" id="{ACB05613-ED74-4350-AB11-04DF5A49FEF5}"/>
              </a:ext>
            </a:extLst>
          </p:cNvPr>
          <p:cNvSpPr>
            <a:spLocks noGrp="1"/>
          </p:cNvSpPr>
          <p:nvPr>
            <p:ph type="subTitle" idx="1"/>
          </p:nvPr>
        </p:nvSpPr>
        <p:spPr/>
        <p:txBody>
          <a:bodyPr/>
          <a:lstStyle/>
          <a:p>
            <a:r>
              <a:rPr lang="en-IN" dirty="0"/>
              <a:t>B.Sc. Sem 5</a:t>
            </a:r>
          </a:p>
          <a:p>
            <a:r>
              <a:rPr lang="en-IN" dirty="0" err="1"/>
              <a:t>Dr.</a:t>
            </a:r>
            <a:r>
              <a:rPr lang="en-IN" dirty="0"/>
              <a:t> Nishant </a:t>
            </a:r>
            <a:r>
              <a:rPr lang="en-IN" dirty="0" err="1"/>
              <a:t>Junnarkar</a:t>
            </a:r>
            <a:endParaRPr lang="en-IN" dirty="0"/>
          </a:p>
        </p:txBody>
      </p:sp>
    </p:spTree>
    <p:extLst>
      <p:ext uri="{BB962C8B-B14F-4D97-AF65-F5344CB8AC3E}">
        <p14:creationId xmlns:p14="http://schemas.microsoft.com/office/powerpoint/2010/main" val="4104644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080DA-ECDE-4B8C-A3CB-407D9A40A7AB}"/>
              </a:ext>
            </a:extLst>
          </p:cNvPr>
          <p:cNvSpPr>
            <a:spLocks noGrp="1"/>
          </p:cNvSpPr>
          <p:nvPr>
            <p:ph type="title"/>
          </p:nvPr>
        </p:nvSpPr>
        <p:spPr/>
        <p:txBody>
          <a:bodyPr/>
          <a:lstStyle/>
          <a:p>
            <a:r>
              <a:rPr lang="en-IN" dirty="0"/>
              <a:t>Contents</a:t>
            </a:r>
          </a:p>
        </p:txBody>
      </p:sp>
      <p:sp>
        <p:nvSpPr>
          <p:cNvPr id="3" name="Content Placeholder 2">
            <a:extLst>
              <a:ext uri="{FF2B5EF4-FFF2-40B4-BE49-F238E27FC236}">
                <a16:creationId xmlns:a16="http://schemas.microsoft.com/office/drawing/2014/main" id="{415EE1AF-C597-42EC-9154-43F663FDF179}"/>
              </a:ext>
            </a:extLst>
          </p:cNvPr>
          <p:cNvSpPr>
            <a:spLocks noGrp="1"/>
          </p:cNvSpPr>
          <p:nvPr>
            <p:ph idx="1"/>
          </p:nvPr>
        </p:nvSpPr>
        <p:spPr/>
        <p:txBody>
          <a:bodyPr/>
          <a:lstStyle/>
          <a:p>
            <a:r>
              <a:rPr lang="en-IN" dirty="0"/>
              <a:t>Overview of metabolism</a:t>
            </a:r>
          </a:p>
          <a:p>
            <a:r>
              <a:rPr lang="en-IN" dirty="0"/>
              <a:t>Important principles and concepts</a:t>
            </a:r>
          </a:p>
          <a:p>
            <a:r>
              <a:rPr lang="en-IN" dirty="0"/>
              <a:t>ATP the major energy currency of cells</a:t>
            </a:r>
          </a:p>
          <a:p>
            <a:r>
              <a:rPr lang="en-IN" dirty="0"/>
              <a:t>Redox reactions</a:t>
            </a:r>
          </a:p>
          <a:p>
            <a:r>
              <a:rPr lang="en-IN" dirty="0"/>
              <a:t>Electron transport chain</a:t>
            </a:r>
          </a:p>
        </p:txBody>
      </p:sp>
    </p:spTree>
    <p:extLst>
      <p:ext uri="{BB962C8B-B14F-4D97-AF65-F5344CB8AC3E}">
        <p14:creationId xmlns:p14="http://schemas.microsoft.com/office/powerpoint/2010/main" val="1042744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E007F-94BD-4DCC-9066-ABC94477E5AC}"/>
              </a:ext>
            </a:extLst>
          </p:cNvPr>
          <p:cNvSpPr>
            <a:spLocks noGrp="1"/>
          </p:cNvSpPr>
          <p:nvPr>
            <p:ph type="title"/>
          </p:nvPr>
        </p:nvSpPr>
        <p:spPr/>
        <p:txBody>
          <a:bodyPr/>
          <a:lstStyle/>
          <a:p>
            <a:r>
              <a:rPr lang="en-IN" dirty="0"/>
              <a:t>Overview of metabolism</a:t>
            </a:r>
          </a:p>
        </p:txBody>
      </p:sp>
      <p:pic>
        <p:nvPicPr>
          <p:cNvPr id="4" name="Content Placeholder 3">
            <a:extLst>
              <a:ext uri="{FF2B5EF4-FFF2-40B4-BE49-F238E27FC236}">
                <a16:creationId xmlns:a16="http://schemas.microsoft.com/office/drawing/2014/main" id="{4156F0D8-98B8-41F7-B5BB-6351F025A2C9}"/>
              </a:ext>
            </a:extLst>
          </p:cNvPr>
          <p:cNvPicPr>
            <a:picLocks noGrp="1" noChangeAspect="1"/>
          </p:cNvPicPr>
          <p:nvPr>
            <p:ph idx="1"/>
          </p:nvPr>
        </p:nvPicPr>
        <p:blipFill>
          <a:blip r:embed="rId2"/>
          <a:stretch>
            <a:fillRect/>
          </a:stretch>
        </p:blipFill>
        <p:spPr>
          <a:xfrm>
            <a:off x="628650" y="1349115"/>
            <a:ext cx="7886699" cy="4827848"/>
          </a:xfrm>
          <a:prstGeom prst="rect">
            <a:avLst/>
          </a:prstGeom>
        </p:spPr>
      </p:pic>
    </p:spTree>
    <p:extLst>
      <p:ext uri="{BB962C8B-B14F-4D97-AF65-F5344CB8AC3E}">
        <p14:creationId xmlns:p14="http://schemas.microsoft.com/office/powerpoint/2010/main" val="1407419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08305-874C-4A6A-A3D5-0F61179B9A88}"/>
              </a:ext>
            </a:extLst>
          </p:cNvPr>
          <p:cNvSpPr>
            <a:spLocks noGrp="1"/>
          </p:cNvSpPr>
          <p:nvPr>
            <p:ph type="title"/>
          </p:nvPr>
        </p:nvSpPr>
        <p:spPr/>
        <p:txBody>
          <a:bodyPr/>
          <a:lstStyle/>
          <a:p>
            <a:r>
              <a:rPr lang="en-IN" dirty="0"/>
              <a:t>Important principles and concepts</a:t>
            </a:r>
          </a:p>
        </p:txBody>
      </p:sp>
      <p:sp>
        <p:nvSpPr>
          <p:cNvPr id="3" name="Content Placeholder 2">
            <a:extLst>
              <a:ext uri="{FF2B5EF4-FFF2-40B4-BE49-F238E27FC236}">
                <a16:creationId xmlns:a16="http://schemas.microsoft.com/office/drawing/2014/main" id="{CBF356CE-2690-4BD5-8AF8-C65AC4311975}"/>
              </a:ext>
            </a:extLst>
          </p:cNvPr>
          <p:cNvSpPr>
            <a:spLocks noGrp="1"/>
          </p:cNvSpPr>
          <p:nvPr>
            <p:ph idx="1"/>
          </p:nvPr>
        </p:nvSpPr>
        <p:spPr/>
        <p:txBody>
          <a:bodyPr>
            <a:normAutofit lnSpcReduction="10000"/>
          </a:bodyPr>
          <a:lstStyle/>
          <a:p>
            <a:r>
              <a:rPr lang="en-IN" dirty="0"/>
              <a:t>Bioenergetics</a:t>
            </a:r>
          </a:p>
          <a:p>
            <a:r>
              <a:rPr lang="en-IN" dirty="0"/>
              <a:t>Laws of thermodynamics</a:t>
            </a:r>
          </a:p>
          <a:p>
            <a:pPr lvl="1"/>
            <a:r>
              <a:rPr lang="en-IN" dirty="0"/>
              <a:t>1</a:t>
            </a:r>
            <a:r>
              <a:rPr lang="en-IN" baseline="30000" dirty="0"/>
              <a:t>st</a:t>
            </a:r>
            <a:r>
              <a:rPr lang="en-IN" dirty="0"/>
              <a:t> law of thermodynamics: states that energy can neither be created nor destroyed, but can be converted into other forms of energy or used to perform work.</a:t>
            </a:r>
          </a:p>
          <a:p>
            <a:pPr lvl="1"/>
            <a:r>
              <a:rPr lang="en-IN" dirty="0"/>
              <a:t>2</a:t>
            </a:r>
            <a:r>
              <a:rPr lang="en-IN" baseline="30000" dirty="0"/>
              <a:t>nd</a:t>
            </a:r>
            <a:r>
              <a:rPr lang="en-IN" dirty="0"/>
              <a:t> law of thermodynamics: states that the entropy, or degree of disorder, of the universe is always increasing.</a:t>
            </a:r>
          </a:p>
          <a:p>
            <a:r>
              <a:rPr lang="en-IN" dirty="0"/>
              <a:t>Energy expression: </a:t>
            </a:r>
          </a:p>
          <a:p>
            <a:pPr lvl="1"/>
            <a:r>
              <a:rPr lang="en-IN" dirty="0"/>
              <a:t>Calorie (</a:t>
            </a:r>
            <a:r>
              <a:rPr lang="en-IN" dirty="0" err="1"/>
              <a:t>cal</a:t>
            </a:r>
            <a:r>
              <a:rPr lang="en-IN" dirty="0"/>
              <a:t>)</a:t>
            </a:r>
          </a:p>
          <a:p>
            <a:pPr lvl="1"/>
            <a:r>
              <a:rPr lang="en-IN" dirty="0"/>
              <a:t>Joule (J)</a:t>
            </a:r>
          </a:p>
          <a:p>
            <a:r>
              <a:rPr lang="en-IN" dirty="0"/>
              <a:t>1 Joule = 4.184 calories</a:t>
            </a:r>
          </a:p>
        </p:txBody>
      </p:sp>
    </p:spTree>
    <p:extLst>
      <p:ext uri="{BB962C8B-B14F-4D97-AF65-F5344CB8AC3E}">
        <p14:creationId xmlns:p14="http://schemas.microsoft.com/office/powerpoint/2010/main" val="1902088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9A7A7-95B6-4934-8434-0BCFB33DA2B6}"/>
              </a:ext>
            </a:extLst>
          </p:cNvPr>
          <p:cNvSpPr>
            <a:spLocks noGrp="1"/>
          </p:cNvSpPr>
          <p:nvPr>
            <p:ph type="title"/>
          </p:nvPr>
        </p:nvSpPr>
        <p:spPr/>
        <p:txBody>
          <a:bodyPr>
            <a:normAutofit/>
          </a:bodyPr>
          <a:lstStyle/>
          <a:p>
            <a:r>
              <a:rPr lang="en-IN" sz="4000" b="1" dirty="0"/>
              <a:t>Features common to all types of metabolism</a:t>
            </a:r>
          </a:p>
        </p:txBody>
      </p:sp>
      <p:sp>
        <p:nvSpPr>
          <p:cNvPr id="3" name="Content Placeholder 2">
            <a:extLst>
              <a:ext uri="{FF2B5EF4-FFF2-40B4-BE49-F238E27FC236}">
                <a16:creationId xmlns:a16="http://schemas.microsoft.com/office/drawing/2014/main" id="{4E8ED772-415A-492F-8324-6D04F7455C82}"/>
              </a:ext>
            </a:extLst>
          </p:cNvPr>
          <p:cNvSpPr>
            <a:spLocks noGrp="1"/>
          </p:cNvSpPr>
          <p:nvPr>
            <p:ph idx="1"/>
          </p:nvPr>
        </p:nvSpPr>
        <p:spPr/>
        <p:txBody>
          <a:bodyPr>
            <a:normAutofit/>
          </a:bodyPr>
          <a:lstStyle/>
          <a:p>
            <a:pPr marL="176213" indent="-176213" algn="just"/>
            <a:r>
              <a:rPr lang="en-IN" b="1" dirty="0"/>
              <a:t>Life obeys the laws of thermodynamics</a:t>
            </a:r>
            <a:r>
              <a:rPr lang="en-IN" dirty="0"/>
              <a:t>. Therefore to maintain their structural complexity, organisms must obtain energy from their environment.</a:t>
            </a:r>
          </a:p>
          <a:p>
            <a:pPr marL="176213" indent="-176213" algn="just">
              <a:buNone/>
            </a:pPr>
            <a:r>
              <a:rPr lang="en-IN" dirty="0"/>
              <a:t>• </a:t>
            </a:r>
            <a:r>
              <a:rPr lang="en-IN" b="1" dirty="0"/>
              <a:t>The energy cells obtain from their environment is most often conserved as a molecule called ATP. </a:t>
            </a:r>
            <a:r>
              <a:rPr lang="en-IN" dirty="0"/>
              <a:t>ATP is used to supply the energy needed for certain chemical reactions to proceed.</a:t>
            </a:r>
          </a:p>
          <a:p>
            <a:pPr marL="176213" indent="-176213" algn="just">
              <a:buNone/>
            </a:pPr>
            <a:r>
              <a:rPr lang="en-IN" b="1" dirty="0"/>
              <a:t>• Oxidation-reduction (redox) reactions play a critical role in energy conservation.</a:t>
            </a:r>
            <a:r>
              <a:rPr lang="en-IN" dirty="0"/>
              <a:t> Many of these redox reactions occur in electron transport chains.</a:t>
            </a:r>
          </a:p>
        </p:txBody>
      </p:sp>
      <p:sp>
        <p:nvSpPr>
          <p:cNvPr id="4" name="Footer Placeholder 3">
            <a:extLst>
              <a:ext uri="{FF2B5EF4-FFF2-40B4-BE49-F238E27FC236}">
                <a16:creationId xmlns:a16="http://schemas.microsoft.com/office/drawing/2014/main" id="{1188132C-1901-4EEB-9047-93B8166522CF}"/>
              </a:ext>
            </a:extLst>
          </p:cNvPr>
          <p:cNvSpPr>
            <a:spLocks noGrp="1"/>
          </p:cNvSpPr>
          <p:nvPr>
            <p:ph type="ftr" sz="quarter" idx="11"/>
          </p:nvPr>
        </p:nvSpPr>
        <p:spPr/>
        <p:txBody>
          <a:bodyPr/>
          <a:lstStyle/>
          <a:p>
            <a:r>
              <a:rPr lang="en-IN"/>
              <a:t>www.nsjunnarkar.in</a:t>
            </a:r>
          </a:p>
        </p:txBody>
      </p:sp>
    </p:spTree>
    <p:extLst>
      <p:ext uri="{BB962C8B-B14F-4D97-AF65-F5344CB8AC3E}">
        <p14:creationId xmlns:p14="http://schemas.microsoft.com/office/powerpoint/2010/main" val="5383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D308E-0A67-4C16-AFAB-8FF6F1E0118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9A8E713-6556-4DD1-95CB-517EF6368892}"/>
              </a:ext>
            </a:extLst>
          </p:cNvPr>
          <p:cNvSpPr>
            <a:spLocks noGrp="1"/>
          </p:cNvSpPr>
          <p:nvPr>
            <p:ph idx="1"/>
          </p:nvPr>
        </p:nvSpPr>
        <p:spPr/>
        <p:txBody>
          <a:bodyPr>
            <a:normAutofit lnSpcReduction="10000"/>
          </a:bodyPr>
          <a:lstStyle/>
          <a:p>
            <a:pPr marL="265113" indent="-265113" algn="just">
              <a:buNone/>
            </a:pPr>
            <a:r>
              <a:rPr lang="en-IN" b="1" dirty="0"/>
              <a:t>• The chemical reactions that occur in cells are organized into pathways.</a:t>
            </a:r>
            <a:r>
              <a:rPr lang="en-IN" dirty="0"/>
              <a:t> Thus the product of one reaction is the substrate for the next reaction in the pathway.</a:t>
            </a:r>
          </a:p>
          <a:p>
            <a:pPr marL="265113" indent="-265113" algn="just">
              <a:buNone/>
            </a:pPr>
            <a:r>
              <a:rPr lang="en-IN" b="1" dirty="0"/>
              <a:t>• Each reaction of a pathway is </a:t>
            </a:r>
            <a:r>
              <a:rPr lang="en-IN" b="1" dirty="0" err="1"/>
              <a:t>catalyzed</a:t>
            </a:r>
            <a:r>
              <a:rPr lang="en-IN" b="1" dirty="0"/>
              <a:t> by an enzyme or a ribozyme.</a:t>
            </a:r>
            <a:r>
              <a:rPr lang="en-IN" dirty="0"/>
              <a:t> Enzymes and ribozymes are critical to all life as they speed up the reactions that enable life to exist.</a:t>
            </a:r>
          </a:p>
          <a:p>
            <a:pPr marL="265113" indent="-265113" algn="just">
              <a:buNone/>
            </a:pPr>
            <a:r>
              <a:rPr lang="en-IN" b="1" dirty="0"/>
              <a:t>• The functioning of biochemical pathways is regulated </a:t>
            </a:r>
            <a:r>
              <a:rPr lang="en-IN" dirty="0"/>
              <a:t>so that their products are made at the correct time.</a:t>
            </a:r>
          </a:p>
          <a:p>
            <a:endParaRPr lang="en-IN" dirty="0"/>
          </a:p>
        </p:txBody>
      </p:sp>
      <p:sp>
        <p:nvSpPr>
          <p:cNvPr id="4" name="Footer Placeholder 3">
            <a:extLst>
              <a:ext uri="{FF2B5EF4-FFF2-40B4-BE49-F238E27FC236}">
                <a16:creationId xmlns:a16="http://schemas.microsoft.com/office/drawing/2014/main" id="{12415AA9-0AD4-483B-8F6C-124F140C4448}"/>
              </a:ext>
            </a:extLst>
          </p:cNvPr>
          <p:cNvSpPr>
            <a:spLocks noGrp="1"/>
          </p:cNvSpPr>
          <p:nvPr>
            <p:ph type="ftr" sz="quarter" idx="11"/>
          </p:nvPr>
        </p:nvSpPr>
        <p:spPr/>
        <p:txBody>
          <a:bodyPr/>
          <a:lstStyle/>
          <a:p>
            <a:r>
              <a:rPr lang="en-IN"/>
              <a:t>www.nsjunnarkar.in</a:t>
            </a:r>
          </a:p>
        </p:txBody>
      </p:sp>
    </p:spTree>
    <p:extLst>
      <p:ext uri="{BB962C8B-B14F-4D97-AF65-F5344CB8AC3E}">
        <p14:creationId xmlns:p14="http://schemas.microsoft.com/office/powerpoint/2010/main" val="2701316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BA238-AC8D-4BC9-B7B2-D1EF53865E33}"/>
              </a:ext>
            </a:extLst>
          </p:cNvPr>
          <p:cNvSpPr>
            <a:spLocks noGrp="1"/>
          </p:cNvSpPr>
          <p:nvPr>
            <p:ph type="title"/>
          </p:nvPr>
        </p:nvSpPr>
        <p:spPr/>
        <p:txBody>
          <a:bodyPr/>
          <a:lstStyle/>
          <a:p>
            <a:r>
              <a:rPr lang="en-IN" b="1" dirty="0"/>
              <a:t>Cellular work and energy transfer</a:t>
            </a:r>
          </a:p>
        </p:txBody>
      </p:sp>
      <p:sp>
        <p:nvSpPr>
          <p:cNvPr id="3" name="Content Placeholder 2">
            <a:extLst>
              <a:ext uri="{FF2B5EF4-FFF2-40B4-BE49-F238E27FC236}">
                <a16:creationId xmlns:a16="http://schemas.microsoft.com/office/drawing/2014/main" id="{268EB457-74CB-4374-99CC-84CC9D75D0E8}"/>
              </a:ext>
            </a:extLst>
          </p:cNvPr>
          <p:cNvSpPr>
            <a:spLocks noGrp="1"/>
          </p:cNvSpPr>
          <p:nvPr>
            <p:ph idx="1"/>
          </p:nvPr>
        </p:nvSpPr>
        <p:spPr/>
        <p:txBody>
          <a:bodyPr/>
          <a:lstStyle/>
          <a:p>
            <a:r>
              <a:rPr lang="en-IN" dirty="0"/>
              <a:t>Cells carry out three major types of work</a:t>
            </a:r>
          </a:p>
          <a:p>
            <a:pPr lvl="1"/>
            <a:r>
              <a:rPr lang="en-IN" b="1" dirty="0"/>
              <a:t>Chemical work</a:t>
            </a:r>
          </a:p>
          <a:p>
            <a:pPr lvl="1"/>
            <a:r>
              <a:rPr lang="en-IN" b="1" dirty="0"/>
              <a:t>Transport work</a:t>
            </a:r>
          </a:p>
          <a:p>
            <a:pPr lvl="1"/>
            <a:r>
              <a:rPr lang="en-IN" b="1" dirty="0"/>
              <a:t>Mechanical work</a:t>
            </a:r>
          </a:p>
        </p:txBody>
      </p:sp>
      <p:sp>
        <p:nvSpPr>
          <p:cNvPr id="4" name="Footer Placeholder 3">
            <a:extLst>
              <a:ext uri="{FF2B5EF4-FFF2-40B4-BE49-F238E27FC236}">
                <a16:creationId xmlns:a16="http://schemas.microsoft.com/office/drawing/2014/main" id="{528B9401-5D33-4D21-B6BE-02005225CF2C}"/>
              </a:ext>
            </a:extLst>
          </p:cNvPr>
          <p:cNvSpPr>
            <a:spLocks noGrp="1"/>
          </p:cNvSpPr>
          <p:nvPr>
            <p:ph type="ftr" sz="quarter" idx="11"/>
          </p:nvPr>
        </p:nvSpPr>
        <p:spPr/>
        <p:txBody>
          <a:bodyPr/>
          <a:lstStyle/>
          <a:p>
            <a:r>
              <a:rPr lang="en-IN"/>
              <a:t>www.nsjunnarkar.in</a:t>
            </a:r>
          </a:p>
        </p:txBody>
      </p:sp>
    </p:spTree>
    <p:extLst>
      <p:ext uri="{BB962C8B-B14F-4D97-AF65-F5344CB8AC3E}">
        <p14:creationId xmlns:p14="http://schemas.microsoft.com/office/powerpoint/2010/main" val="893408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C8AE9-A0E3-4CF0-838F-13DAC010D7C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0262249-29A2-4FA2-B42C-AAF77732DFEB}"/>
              </a:ext>
            </a:extLst>
          </p:cNvPr>
          <p:cNvSpPr>
            <a:spLocks noGrp="1"/>
          </p:cNvSpPr>
          <p:nvPr>
            <p:ph idx="1"/>
          </p:nvPr>
        </p:nvSpPr>
        <p:spPr/>
        <p:txBody>
          <a:bodyPr>
            <a:normAutofit fontScale="92500" lnSpcReduction="10000"/>
          </a:bodyPr>
          <a:lstStyle/>
          <a:p>
            <a:r>
              <a:rPr lang="en-IN" b="1" dirty="0"/>
              <a:t>Chemical work </a:t>
            </a:r>
            <a:r>
              <a:rPr lang="en-IN" dirty="0"/>
              <a:t>involves the synthesis of complex biological molecules from much simpler precursors (i.e., anabolism); energy is needed to increase the molecular complexity of a cell. </a:t>
            </a:r>
          </a:p>
          <a:p>
            <a:r>
              <a:rPr lang="en-IN" b="1" dirty="0"/>
              <a:t>Transport work </a:t>
            </a:r>
            <a:r>
              <a:rPr lang="en-IN" dirty="0"/>
              <a:t>requires energy to take up nutrients, eliminate wastes, and maintain ion balances. Energy input is needed because molecules and ions often must be transported across cell membranes against an electrochemical gradient.</a:t>
            </a:r>
          </a:p>
          <a:p>
            <a:r>
              <a:rPr lang="en-IN" b="1" dirty="0"/>
              <a:t>Mechanical work</a:t>
            </a:r>
            <a:r>
              <a:rPr lang="en-IN" dirty="0"/>
              <a:t>: Energy is required for cell motility and the movement of structures within cells, such as partitioning chromosomes during cell division.</a:t>
            </a:r>
          </a:p>
        </p:txBody>
      </p:sp>
      <p:sp>
        <p:nvSpPr>
          <p:cNvPr id="4" name="Footer Placeholder 3">
            <a:extLst>
              <a:ext uri="{FF2B5EF4-FFF2-40B4-BE49-F238E27FC236}">
                <a16:creationId xmlns:a16="http://schemas.microsoft.com/office/drawing/2014/main" id="{4E99D508-35F7-4062-9C39-2644DEBC2BAD}"/>
              </a:ext>
            </a:extLst>
          </p:cNvPr>
          <p:cNvSpPr>
            <a:spLocks noGrp="1"/>
          </p:cNvSpPr>
          <p:nvPr>
            <p:ph type="ftr" sz="quarter" idx="11"/>
          </p:nvPr>
        </p:nvSpPr>
        <p:spPr/>
        <p:txBody>
          <a:bodyPr/>
          <a:lstStyle/>
          <a:p>
            <a:r>
              <a:rPr lang="en-IN"/>
              <a:t>www.nsjunnarkar.in</a:t>
            </a:r>
          </a:p>
        </p:txBody>
      </p:sp>
    </p:spTree>
    <p:extLst>
      <p:ext uri="{BB962C8B-B14F-4D97-AF65-F5344CB8AC3E}">
        <p14:creationId xmlns:p14="http://schemas.microsoft.com/office/powerpoint/2010/main" val="4077439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913DC-56F8-4114-8869-CAF767BCF4D7}"/>
              </a:ext>
            </a:extLst>
          </p:cNvPr>
          <p:cNvSpPr>
            <a:spLocks noGrp="1"/>
          </p:cNvSpPr>
          <p:nvPr>
            <p:ph type="title"/>
          </p:nvPr>
        </p:nvSpPr>
        <p:spPr/>
        <p:txBody>
          <a:bodyPr/>
          <a:lstStyle/>
          <a:p>
            <a:r>
              <a:rPr lang="en-IN" dirty="0"/>
              <a:t>Free energy and reactions</a:t>
            </a:r>
          </a:p>
        </p:txBody>
      </p:sp>
      <p:sp>
        <p:nvSpPr>
          <p:cNvPr id="3" name="Content Placeholder 2">
            <a:extLst>
              <a:ext uri="{FF2B5EF4-FFF2-40B4-BE49-F238E27FC236}">
                <a16:creationId xmlns:a16="http://schemas.microsoft.com/office/drawing/2014/main" id="{E9C63F4F-EE05-4BC0-9ABF-4724FB075168}"/>
              </a:ext>
            </a:extLst>
          </p:cNvPr>
          <p:cNvSpPr>
            <a:spLocks noGrp="1"/>
          </p:cNvSpPr>
          <p:nvPr>
            <p:ph idx="1"/>
          </p:nvPr>
        </p:nvSpPr>
        <p:spPr/>
        <p:txBody>
          <a:bodyPr>
            <a:normAutofit fontScale="77500" lnSpcReduction="20000"/>
          </a:bodyPr>
          <a:lstStyle/>
          <a:p>
            <a:endParaRPr lang="en-IN" dirty="0"/>
          </a:p>
          <a:p>
            <a:endParaRPr lang="en-IN" dirty="0"/>
          </a:p>
          <a:p>
            <a:r>
              <a:rPr lang="en-IN" i="1" dirty="0"/>
              <a:t>∆G </a:t>
            </a:r>
            <a:r>
              <a:rPr lang="en-IN" dirty="0"/>
              <a:t>is the change in free energy, </a:t>
            </a:r>
            <a:r>
              <a:rPr lang="el-GR" dirty="0"/>
              <a:t>Δ</a:t>
            </a:r>
            <a:r>
              <a:rPr lang="en-IN" i="1" dirty="0"/>
              <a:t>H </a:t>
            </a:r>
            <a:r>
              <a:rPr lang="en-IN" dirty="0"/>
              <a:t>is the change in enthalpy, </a:t>
            </a:r>
            <a:r>
              <a:rPr lang="en-IN" i="1" dirty="0"/>
              <a:t>T </a:t>
            </a:r>
            <a:r>
              <a:rPr lang="en-IN" dirty="0"/>
              <a:t>is the temperature in Kelvin (°C  273), and </a:t>
            </a:r>
            <a:r>
              <a:rPr lang="el-GR" dirty="0"/>
              <a:t>Δ</a:t>
            </a:r>
            <a:r>
              <a:rPr lang="en-IN" i="1" dirty="0"/>
              <a:t>S </a:t>
            </a:r>
            <a:r>
              <a:rPr lang="en-IN" dirty="0"/>
              <a:t>is the change in entropy occurring during the reaction.</a:t>
            </a:r>
          </a:p>
          <a:p>
            <a:r>
              <a:rPr lang="en-IN" dirty="0"/>
              <a:t>The change in </a:t>
            </a:r>
            <a:r>
              <a:rPr lang="en-IN" b="1" dirty="0"/>
              <a:t>enthalpy </a:t>
            </a:r>
            <a:r>
              <a:rPr lang="en-IN" dirty="0"/>
              <a:t>is the change in heat content. Cellular reactions occur under conditions of constant pressure and volume. Thus the change in enthalpy is about the same as the change in total energy during the reaction. </a:t>
            </a:r>
          </a:p>
          <a:p>
            <a:r>
              <a:rPr lang="en-IN" dirty="0"/>
              <a:t>The </a:t>
            </a:r>
            <a:r>
              <a:rPr lang="en-IN" b="1" dirty="0"/>
              <a:t>free energy change </a:t>
            </a:r>
            <a:r>
              <a:rPr lang="en-IN" dirty="0"/>
              <a:t>is the amount of energy in a system (or cell) available to do useful work at constant temperature and pressure. </a:t>
            </a:r>
          </a:p>
          <a:p>
            <a:r>
              <a:rPr lang="en-IN" dirty="0"/>
              <a:t>Therefore the change in entropy (</a:t>
            </a:r>
            <a:r>
              <a:rPr lang="el-GR" dirty="0"/>
              <a:t>Δ</a:t>
            </a:r>
            <a:r>
              <a:rPr lang="en-IN" i="1" dirty="0"/>
              <a:t>S</a:t>
            </a:r>
            <a:r>
              <a:rPr lang="en-IN" dirty="0"/>
              <a:t>) is a measure of the proportion of the total energy change that the system cannot use in performing work.</a:t>
            </a:r>
          </a:p>
        </p:txBody>
      </p:sp>
      <p:pic>
        <p:nvPicPr>
          <p:cNvPr id="4" name="Picture 3">
            <a:extLst>
              <a:ext uri="{FF2B5EF4-FFF2-40B4-BE49-F238E27FC236}">
                <a16:creationId xmlns:a16="http://schemas.microsoft.com/office/drawing/2014/main" id="{86BC5D06-B2FD-49E1-B9FB-00B88BC6B8E2}"/>
              </a:ext>
            </a:extLst>
          </p:cNvPr>
          <p:cNvPicPr>
            <a:picLocks noChangeAspect="1"/>
          </p:cNvPicPr>
          <p:nvPr/>
        </p:nvPicPr>
        <p:blipFill>
          <a:blip r:embed="rId2"/>
          <a:stretch>
            <a:fillRect/>
          </a:stretch>
        </p:blipFill>
        <p:spPr>
          <a:xfrm>
            <a:off x="2338465" y="1825625"/>
            <a:ext cx="2233535" cy="659996"/>
          </a:xfrm>
          <a:prstGeom prst="rect">
            <a:avLst/>
          </a:prstGeom>
        </p:spPr>
      </p:pic>
    </p:spTree>
    <p:extLst>
      <p:ext uri="{BB962C8B-B14F-4D97-AF65-F5344CB8AC3E}">
        <p14:creationId xmlns:p14="http://schemas.microsoft.com/office/powerpoint/2010/main" val="1906430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E88A3-3CFD-4866-B12C-51171B62851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70464B5-2D1C-44EE-9BB9-9E9E0A9EC79E}"/>
              </a:ext>
            </a:extLst>
          </p:cNvPr>
          <p:cNvSpPr>
            <a:spLocks noGrp="1"/>
          </p:cNvSpPr>
          <p:nvPr>
            <p:ph idx="1"/>
          </p:nvPr>
        </p:nvSpPr>
        <p:spPr/>
        <p:txBody>
          <a:bodyPr>
            <a:normAutofit/>
          </a:bodyPr>
          <a:lstStyle/>
          <a:p>
            <a:r>
              <a:rPr lang="en-IN" dirty="0"/>
              <a:t>A </a:t>
            </a:r>
            <a:r>
              <a:rPr lang="en-IN" b="1" dirty="0"/>
              <a:t>reaction will occur spontaneously </a:t>
            </a:r>
            <a:r>
              <a:rPr lang="en-IN" dirty="0"/>
              <a:t>if the free energy of the system decreases during the reaction or, in other words, </a:t>
            </a:r>
            <a:r>
              <a:rPr lang="en-IN" b="1" dirty="0"/>
              <a:t>if </a:t>
            </a:r>
            <a:r>
              <a:rPr lang="el-GR" b="1" dirty="0"/>
              <a:t>Δ</a:t>
            </a:r>
            <a:r>
              <a:rPr lang="en-IN" b="1" i="1" dirty="0"/>
              <a:t>G </a:t>
            </a:r>
            <a:r>
              <a:rPr lang="en-IN" b="1" dirty="0"/>
              <a:t>is negative</a:t>
            </a:r>
            <a:r>
              <a:rPr lang="en-IN" dirty="0"/>
              <a:t>.</a:t>
            </a:r>
          </a:p>
          <a:p>
            <a:r>
              <a:rPr lang="en-IN" dirty="0"/>
              <a:t>It follows from the equation that a reaction with a large positive change in entropy will normally tend to have a negative </a:t>
            </a:r>
            <a:r>
              <a:rPr lang="el-GR" dirty="0"/>
              <a:t>Δ</a:t>
            </a:r>
            <a:r>
              <a:rPr lang="en-IN" i="1" dirty="0"/>
              <a:t>G </a:t>
            </a:r>
            <a:r>
              <a:rPr lang="en-IN" dirty="0"/>
              <a:t>value and therefore occur spontaneously. </a:t>
            </a:r>
          </a:p>
          <a:p>
            <a:r>
              <a:rPr lang="en-IN" dirty="0"/>
              <a:t>A </a:t>
            </a:r>
            <a:r>
              <a:rPr lang="en-IN" b="1" dirty="0"/>
              <a:t>decrease in entropy </a:t>
            </a:r>
            <a:r>
              <a:rPr lang="en-IN" dirty="0"/>
              <a:t>will tend to </a:t>
            </a:r>
            <a:r>
              <a:rPr lang="en-IN" b="1" dirty="0"/>
              <a:t>make </a:t>
            </a:r>
            <a:r>
              <a:rPr lang="el-GR" b="1" dirty="0"/>
              <a:t>Δ</a:t>
            </a:r>
            <a:r>
              <a:rPr lang="en-IN" b="1" i="1" dirty="0"/>
              <a:t>G </a:t>
            </a:r>
            <a:r>
              <a:rPr lang="en-IN" b="1" dirty="0"/>
              <a:t>more positive </a:t>
            </a:r>
            <a:r>
              <a:rPr lang="en-IN" dirty="0"/>
              <a:t>and the reaction less </a:t>
            </a:r>
            <a:r>
              <a:rPr lang="en-IN" dirty="0" err="1"/>
              <a:t>favorable</a:t>
            </a:r>
            <a:r>
              <a:rPr lang="en-IN" dirty="0"/>
              <a:t>.</a:t>
            </a:r>
          </a:p>
        </p:txBody>
      </p:sp>
    </p:spTree>
    <p:extLst>
      <p:ext uri="{BB962C8B-B14F-4D97-AF65-F5344CB8AC3E}">
        <p14:creationId xmlns:p14="http://schemas.microsoft.com/office/powerpoint/2010/main" val="1996323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A38B0-279F-8AC1-4018-332A67F83B6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F681EAD-FEE7-4206-7022-A5AD0CDCB977}"/>
              </a:ext>
            </a:extLst>
          </p:cNvPr>
          <p:cNvSpPr>
            <a:spLocks noGrp="1"/>
          </p:cNvSpPr>
          <p:nvPr>
            <p:ph idx="1"/>
          </p:nvPr>
        </p:nvSpPr>
        <p:spPr/>
        <p:txBody>
          <a:bodyPr>
            <a:normAutofit lnSpcReduction="10000"/>
          </a:bodyPr>
          <a:lstStyle/>
          <a:p>
            <a:r>
              <a:rPr lang="en-IN" dirty="0"/>
              <a:t>The change in free energy has a definite, concrete relationship to the direction of chemical reactions. </a:t>
            </a:r>
          </a:p>
          <a:p>
            <a:r>
              <a:rPr lang="en-IN" dirty="0"/>
              <a:t>Consider this simple reaction.</a:t>
            </a:r>
          </a:p>
          <a:p>
            <a:endParaRPr lang="en-IN" dirty="0"/>
          </a:p>
          <a:p>
            <a:endParaRPr lang="en-IN" dirty="0"/>
          </a:p>
          <a:p>
            <a:r>
              <a:rPr lang="en-IN" dirty="0"/>
              <a:t>If the molecules A and B are mixed, they will combine to form the products C and D. </a:t>
            </a:r>
          </a:p>
          <a:p>
            <a:r>
              <a:rPr lang="en-IN" dirty="0"/>
              <a:t>Eventually C and D will become concentrated enough to combine and produce A and B at the same rate as C and D are formed from A and B. </a:t>
            </a:r>
          </a:p>
          <a:p>
            <a:endParaRPr lang="en-IN" dirty="0"/>
          </a:p>
        </p:txBody>
      </p:sp>
      <p:pic>
        <p:nvPicPr>
          <p:cNvPr id="6" name="Picture 5">
            <a:extLst>
              <a:ext uri="{FF2B5EF4-FFF2-40B4-BE49-F238E27FC236}">
                <a16:creationId xmlns:a16="http://schemas.microsoft.com/office/drawing/2014/main" id="{1BAA00B9-C934-424C-BC76-25F3F896223F}"/>
              </a:ext>
            </a:extLst>
          </p:cNvPr>
          <p:cNvPicPr>
            <a:picLocks noChangeAspect="1"/>
          </p:cNvPicPr>
          <p:nvPr/>
        </p:nvPicPr>
        <p:blipFill>
          <a:blip r:embed="rId2"/>
          <a:stretch>
            <a:fillRect/>
          </a:stretch>
        </p:blipFill>
        <p:spPr>
          <a:xfrm>
            <a:off x="2381393" y="3144009"/>
            <a:ext cx="4090736" cy="569981"/>
          </a:xfrm>
          <a:prstGeom prst="rect">
            <a:avLst/>
          </a:prstGeom>
        </p:spPr>
      </p:pic>
    </p:spTree>
    <p:extLst>
      <p:ext uri="{BB962C8B-B14F-4D97-AF65-F5344CB8AC3E}">
        <p14:creationId xmlns:p14="http://schemas.microsoft.com/office/powerpoint/2010/main" val="371895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E28BF-9202-4DF4-1A6B-C295E8B1FE4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EBFA0BC-E284-EC67-3AC0-8E85EDC48CEE}"/>
              </a:ext>
            </a:extLst>
          </p:cNvPr>
          <p:cNvSpPr>
            <a:spLocks noGrp="1"/>
          </p:cNvSpPr>
          <p:nvPr>
            <p:ph idx="1"/>
          </p:nvPr>
        </p:nvSpPr>
        <p:spPr/>
        <p:txBody>
          <a:bodyPr>
            <a:normAutofit/>
          </a:bodyPr>
          <a:lstStyle/>
          <a:p>
            <a:r>
              <a:rPr lang="en-IN" dirty="0"/>
              <a:t>The </a:t>
            </a:r>
            <a:r>
              <a:rPr lang="en-IN" b="1" dirty="0">
                <a:solidFill>
                  <a:srgbClr val="FF0000"/>
                </a:solidFill>
              </a:rPr>
              <a:t>reaction is now at equilibrium:</a:t>
            </a:r>
            <a:r>
              <a:rPr lang="en-IN" b="1" dirty="0"/>
              <a:t> the rates in both directions are equal and no further net change occurs in the concentrations of reactants and products. </a:t>
            </a:r>
          </a:p>
          <a:p>
            <a:r>
              <a:rPr lang="en-IN" dirty="0"/>
              <a:t>This situation is described by the </a:t>
            </a:r>
            <a:r>
              <a:rPr lang="en-IN" b="1" dirty="0">
                <a:solidFill>
                  <a:srgbClr val="FF0000"/>
                </a:solidFill>
              </a:rPr>
              <a:t>equilibrium constant (Keq), </a:t>
            </a:r>
            <a:r>
              <a:rPr lang="en-IN" dirty="0"/>
              <a:t>relating the equilibrium concentrations of products and substrates to one another.</a:t>
            </a:r>
          </a:p>
        </p:txBody>
      </p:sp>
      <p:pic>
        <p:nvPicPr>
          <p:cNvPr id="7" name="Picture 6">
            <a:extLst>
              <a:ext uri="{FF2B5EF4-FFF2-40B4-BE49-F238E27FC236}">
                <a16:creationId xmlns:a16="http://schemas.microsoft.com/office/drawing/2014/main" id="{6EECE5D9-CDFB-4F81-9A58-430A67E847A3}"/>
              </a:ext>
            </a:extLst>
          </p:cNvPr>
          <p:cNvPicPr>
            <a:picLocks noChangeAspect="1"/>
          </p:cNvPicPr>
          <p:nvPr/>
        </p:nvPicPr>
        <p:blipFill>
          <a:blip r:embed="rId2"/>
          <a:stretch>
            <a:fillRect/>
          </a:stretch>
        </p:blipFill>
        <p:spPr>
          <a:xfrm>
            <a:off x="2227006" y="4984955"/>
            <a:ext cx="4793226" cy="1326943"/>
          </a:xfrm>
          <a:prstGeom prst="rect">
            <a:avLst/>
          </a:prstGeom>
        </p:spPr>
      </p:pic>
    </p:spTree>
    <p:extLst>
      <p:ext uri="{BB962C8B-B14F-4D97-AF65-F5344CB8AC3E}">
        <p14:creationId xmlns:p14="http://schemas.microsoft.com/office/powerpoint/2010/main" val="3829163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45FE4-E7AA-1698-028A-892695031A85}"/>
              </a:ext>
            </a:extLst>
          </p:cNvPr>
          <p:cNvSpPr>
            <a:spLocks noGrp="1"/>
          </p:cNvSpPr>
          <p:nvPr>
            <p:ph type="title"/>
          </p:nvPr>
        </p:nvSpPr>
        <p:spPr/>
        <p:txBody>
          <a:bodyPr>
            <a:normAutofit fontScale="90000"/>
          </a:bodyPr>
          <a:lstStyle/>
          <a:p>
            <a:r>
              <a:rPr lang="en-IN" sz="4800" b="1" dirty="0">
                <a:solidFill>
                  <a:srgbClr val="FF0000"/>
                </a:solidFill>
              </a:rPr>
              <a:t>Standard Free Energy Change (</a:t>
            </a:r>
            <a:r>
              <a:rPr lang="el-GR" sz="4800" b="1" dirty="0">
                <a:solidFill>
                  <a:srgbClr val="FF0000"/>
                </a:solidFill>
              </a:rPr>
              <a:t>Δ</a:t>
            </a:r>
            <a:r>
              <a:rPr lang="en-IN" sz="4800" b="1" dirty="0">
                <a:solidFill>
                  <a:srgbClr val="FF0000"/>
                </a:solidFill>
              </a:rPr>
              <a:t>G°)</a:t>
            </a:r>
          </a:p>
        </p:txBody>
      </p:sp>
      <p:sp>
        <p:nvSpPr>
          <p:cNvPr id="3" name="Content Placeholder 2">
            <a:extLst>
              <a:ext uri="{FF2B5EF4-FFF2-40B4-BE49-F238E27FC236}">
                <a16:creationId xmlns:a16="http://schemas.microsoft.com/office/drawing/2014/main" id="{1B17E373-0314-9FF5-DFB2-F96FF3674C29}"/>
              </a:ext>
            </a:extLst>
          </p:cNvPr>
          <p:cNvSpPr>
            <a:spLocks noGrp="1"/>
          </p:cNvSpPr>
          <p:nvPr>
            <p:ph idx="1"/>
          </p:nvPr>
        </p:nvSpPr>
        <p:spPr/>
        <p:txBody>
          <a:bodyPr>
            <a:normAutofit fontScale="92500" lnSpcReduction="10000"/>
          </a:bodyPr>
          <a:lstStyle/>
          <a:p>
            <a:r>
              <a:rPr lang="en-IN" dirty="0"/>
              <a:t>The equilibrium constant of a reaction is directly related to its change in free energy. </a:t>
            </a:r>
          </a:p>
          <a:p>
            <a:r>
              <a:rPr lang="en-IN" dirty="0"/>
              <a:t>When the free energy change for a process is determined at carefully defined standard conditions of concentration, pressure, pH, and temperature, it is called the </a:t>
            </a:r>
            <a:r>
              <a:rPr lang="en-IN" b="1" dirty="0">
                <a:solidFill>
                  <a:srgbClr val="FF0000"/>
                </a:solidFill>
              </a:rPr>
              <a:t>standard free energy change </a:t>
            </a:r>
            <a:r>
              <a:rPr lang="en-IN" dirty="0"/>
              <a:t>(</a:t>
            </a:r>
            <a:r>
              <a:rPr lang="el-GR" dirty="0">
                <a:solidFill>
                  <a:srgbClr val="FF0000"/>
                </a:solidFill>
              </a:rPr>
              <a:t>Δ</a:t>
            </a:r>
            <a:r>
              <a:rPr lang="en-IN" dirty="0">
                <a:solidFill>
                  <a:srgbClr val="FF0000"/>
                </a:solidFill>
              </a:rPr>
              <a:t>G°</a:t>
            </a:r>
            <a:r>
              <a:rPr lang="en-IN" dirty="0"/>
              <a:t>). </a:t>
            </a:r>
          </a:p>
          <a:p>
            <a:r>
              <a:rPr lang="en-IN" dirty="0"/>
              <a:t>If the pH is set at 7.0 (which is close to the pH of living cells), the standard free energy change is indicated by the symbol </a:t>
            </a:r>
            <a:r>
              <a:rPr lang="el-GR" dirty="0">
                <a:solidFill>
                  <a:srgbClr val="FF0000"/>
                </a:solidFill>
              </a:rPr>
              <a:t>Δ</a:t>
            </a:r>
            <a:r>
              <a:rPr lang="en-IN" dirty="0">
                <a:solidFill>
                  <a:srgbClr val="FF0000"/>
                </a:solidFill>
              </a:rPr>
              <a:t>G°′.</a:t>
            </a:r>
            <a:r>
              <a:rPr lang="en-IN" dirty="0"/>
              <a:t> </a:t>
            </a:r>
          </a:p>
          <a:p>
            <a:r>
              <a:rPr lang="en-IN" dirty="0"/>
              <a:t>The change in standard free energy may be thought of as the maximum amount of energy available from the system for useful work under standard conditions.</a:t>
            </a:r>
          </a:p>
        </p:txBody>
      </p:sp>
    </p:spTree>
    <p:extLst>
      <p:ext uri="{BB962C8B-B14F-4D97-AF65-F5344CB8AC3E}">
        <p14:creationId xmlns:p14="http://schemas.microsoft.com/office/powerpoint/2010/main" val="3848742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E23A9-4A1D-62AC-F29B-50EB4E160B1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A0B7E58-61F4-9F4F-FDB2-FA859994556D}"/>
              </a:ext>
            </a:extLst>
          </p:cNvPr>
          <p:cNvSpPr>
            <a:spLocks noGrp="1"/>
          </p:cNvSpPr>
          <p:nvPr>
            <p:ph idx="1"/>
          </p:nvPr>
        </p:nvSpPr>
        <p:spPr/>
        <p:txBody>
          <a:bodyPr/>
          <a:lstStyle/>
          <a:p>
            <a:r>
              <a:rPr lang="en-IN" dirty="0"/>
              <a:t>Using </a:t>
            </a:r>
            <a:r>
              <a:rPr lang="en-IN" b="1" dirty="0">
                <a:solidFill>
                  <a:srgbClr val="FF0000"/>
                </a:solidFill>
              </a:rPr>
              <a:t>∆G°′ </a:t>
            </a:r>
            <a:r>
              <a:rPr lang="en-IN" dirty="0"/>
              <a:t>values allows one to compare reactions without worrying about variations in the </a:t>
            </a:r>
            <a:r>
              <a:rPr lang="en-IN" b="1" dirty="0">
                <a:solidFill>
                  <a:srgbClr val="FF0000"/>
                </a:solidFill>
              </a:rPr>
              <a:t>∆G </a:t>
            </a:r>
            <a:r>
              <a:rPr lang="en-IN" dirty="0"/>
              <a:t>due to differences in environmental conditions.</a:t>
            </a:r>
          </a:p>
          <a:p>
            <a:r>
              <a:rPr lang="en-IN" dirty="0"/>
              <a:t>The relationship between </a:t>
            </a:r>
            <a:r>
              <a:rPr lang="en-IN" b="1" dirty="0">
                <a:solidFill>
                  <a:srgbClr val="FF0000"/>
                </a:solidFill>
              </a:rPr>
              <a:t>∆G°′ </a:t>
            </a:r>
            <a:r>
              <a:rPr lang="en-IN" dirty="0"/>
              <a:t>and </a:t>
            </a:r>
            <a:r>
              <a:rPr lang="en-IN" b="1" dirty="0">
                <a:solidFill>
                  <a:srgbClr val="FF0000"/>
                </a:solidFill>
              </a:rPr>
              <a:t>Keq </a:t>
            </a:r>
            <a:r>
              <a:rPr lang="en-IN" dirty="0"/>
              <a:t>is given by this equation.</a:t>
            </a:r>
          </a:p>
        </p:txBody>
      </p:sp>
      <p:pic>
        <p:nvPicPr>
          <p:cNvPr id="5" name="Picture 4">
            <a:extLst>
              <a:ext uri="{FF2B5EF4-FFF2-40B4-BE49-F238E27FC236}">
                <a16:creationId xmlns:a16="http://schemas.microsoft.com/office/drawing/2014/main" id="{7391789D-6744-4C03-9A22-FC45E25B68DB}"/>
              </a:ext>
            </a:extLst>
          </p:cNvPr>
          <p:cNvPicPr>
            <a:picLocks noChangeAspect="1"/>
          </p:cNvPicPr>
          <p:nvPr/>
        </p:nvPicPr>
        <p:blipFill>
          <a:blip r:embed="rId2"/>
          <a:stretch>
            <a:fillRect/>
          </a:stretch>
        </p:blipFill>
        <p:spPr>
          <a:xfrm>
            <a:off x="1991032" y="4433971"/>
            <a:ext cx="5766620" cy="1126171"/>
          </a:xfrm>
          <a:prstGeom prst="rect">
            <a:avLst/>
          </a:prstGeom>
        </p:spPr>
      </p:pic>
    </p:spTree>
    <p:extLst>
      <p:ext uri="{BB962C8B-B14F-4D97-AF65-F5344CB8AC3E}">
        <p14:creationId xmlns:p14="http://schemas.microsoft.com/office/powerpoint/2010/main" val="2550316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F46C6-0AAF-4A9D-9198-97DC27C65426}"/>
              </a:ext>
            </a:extLst>
          </p:cNvPr>
          <p:cNvSpPr>
            <a:spLocks noGrp="1"/>
          </p:cNvSpPr>
          <p:nvPr>
            <p:ph type="title"/>
          </p:nvPr>
        </p:nvSpPr>
        <p:spPr/>
        <p:txBody>
          <a:bodyPr/>
          <a:lstStyle/>
          <a:p>
            <a:r>
              <a:rPr lang="en-IN" b="1" dirty="0">
                <a:solidFill>
                  <a:srgbClr val="FF0000"/>
                </a:solidFill>
              </a:rPr>
              <a:t>Exergonic and Endergonic reactions</a:t>
            </a:r>
          </a:p>
        </p:txBody>
      </p:sp>
      <p:sp>
        <p:nvSpPr>
          <p:cNvPr id="8" name="Content Placeholder 7">
            <a:extLst>
              <a:ext uri="{FF2B5EF4-FFF2-40B4-BE49-F238E27FC236}">
                <a16:creationId xmlns:a16="http://schemas.microsoft.com/office/drawing/2014/main" id="{16823D41-A88A-8512-DB93-7B32ED987FF3}"/>
              </a:ext>
            </a:extLst>
          </p:cNvPr>
          <p:cNvSpPr>
            <a:spLocks noGrp="1"/>
          </p:cNvSpPr>
          <p:nvPr>
            <p:ph idx="1"/>
          </p:nvPr>
        </p:nvSpPr>
        <p:spPr/>
        <p:txBody>
          <a:bodyPr/>
          <a:lstStyle/>
          <a:p>
            <a:r>
              <a:rPr lang="en-IN" dirty="0"/>
              <a:t>Reactions that have a negative ∆G release free energy and are called </a:t>
            </a:r>
            <a:r>
              <a:rPr lang="en-IN" b="1" dirty="0"/>
              <a:t>exergonic reactions. </a:t>
            </a:r>
          </a:p>
          <a:p>
            <a:r>
              <a:rPr lang="en-IN" dirty="0"/>
              <a:t>A </a:t>
            </a:r>
            <a:r>
              <a:rPr lang="en-IN" b="1" dirty="0"/>
              <a:t>negative ∆G </a:t>
            </a:r>
            <a:r>
              <a:rPr lang="en-IN" dirty="0"/>
              <a:t>means that </a:t>
            </a:r>
            <a:r>
              <a:rPr lang="en-IN" b="1" dirty="0"/>
              <a:t>the reactants</a:t>
            </a:r>
            <a:r>
              <a:rPr lang="en-IN" dirty="0"/>
              <a:t>, or initial state, </a:t>
            </a:r>
            <a:r>
              <a:rPr lang="en-IN" b="1" dirty="0"/>
              <a:t>have</a:t>
            </a:r>
            <a:r>
              <a:rPr lang="en-IN" dirty="0"/>
              <a:t> </a:t>
            </a:r>
            <a:r>
              <a:rPr lang="en-IN" b="1" dirty="0"/>
              <a:t>more free energy than the products</a:t>
            </a:r>
            <a:r>
              <a:rPr lang="en-IN" dirty="0"/>
              <a:t>, or final state. </a:t>
            </a:r>
          </a:p>
          <a:p>
            <a:r>
              <a:rPr lang="en-IN" dirty="0"/>
              <a:t>Exergonic reactions are also called </a:t>
            </a:r>
            <a:r>
              <a:rPr lang="en-IN" b="1" dirty="0"/>
              <a:t>spontaneous reactions</a:t>
            </a:r>
            <a:r>
              <a:rPr lang="en-IN" dirty="0"/>
              <a:t>, because they can occur without the addition of energy.</a:t>
            </a:r>
          </a:p>
        </p:txBody>
      </p:sp>
    </p:spTree>
    <p:extLst>
      <p:ext uri="{BB962C8B-B14F-4D97-AF65-F5344CB8AC3E}">
        <p14:creationId xmlns:p14="http://schemas.microsoft.com/office/powerpoint/2010/main" val="2949332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57A88-6E53-2182-5615-70734C94A8C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4070386-60A5-56E4-9ED1-F22E0466DB60}"/>
              </a:ext>
            </a:extLst>
          </p:cNvPr>
          <p:cNvSpPr>
            <a:spLocks noGrp="1"/>
          </p:cNvSpPr>
          <p:nvPr>
            <p:ph idx="1"/>
          </p:nvPr>
        </p:nvSpPr>
        <p:spPr/>
        <p:txBody>
          <a:bodyPr/>
          <a:lstStyle/>
          <a:p>
            <a:r>
              <a:rPr lang="en-IN" dirty="0"/>
              <a:t>Reactions which have </a:t>
            </a:r>
            <a:r>
              <a:rPr lang="en-IN" b="1" dirty="0"/>
              <a:t>a positive ∆G (∆G &gt; 0) </a:t>
            </a:r>
            <a:r>
              <a:rPr lang="en-IN" dirty="0"/>
              <a:t>are </a:t>
            </a:r>
            <a:r>
              <a:rPr lang="en-IN" b="1" dirty="0"/>
              <a:t>endergonic</a:t>
            </a:r>
            <a:r>
              <a:rPr lang="en-IN" dirty="0"/>
              <a:t> in nature and require an input of energy and are called endergonic reactions.</a:t>
            </a:r>
          </a:p>
          <a:p>
            <a:r>
              <a:rPr lang="en-IN" dirty="0"/>
              <a:t>Reactions with in nature.</a:t>
            </a:r>
          </a:p>
          <a:p>
            <a:r>
              <a:rPr lang="en-IN" dirty="0"/>
              <a:t>Endergonic reactions are non-spontaneous, meaning that energy must be added before they can proceed. </a:t>
            </a:r>
          </a:p>
          <a:p>
            <a:endParaRPr lang="en-IN" dirty="0"/>
          </a:p>
        </p:txBody>
      </p:sp>
    </p:spTree>
    <p:extLst>
      <p:ext uri="{BB962C8B-B14F-4D97-AF65-F5344CB8AC3E}">
        <p14:creationId xmlns:p14="http://schemas.microsoft.com/office/powerpoint/2010/main" val="403536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AA4A1-FF86-6D04-D4CD-FD8D674237D5}"/>
              </a:ext>
            </a:extLst>
          </p:cNvPr>
          <p:cNvSpPr>
            <a:spLocks noGrp="1"/>
          </p:cNvSpPr>
          <p:nvPr>
            <p:ph type="title"/>
          </p:nvPr>
        </p:nvSpPr>
        <p:spPr/>
        <p:txBody>
          <a:bodyPr/>
          <a:lstStyle/>
          <a:p>
            <a:endParaRPr lang="en-IN"/>
          </a:p>
        </p:txBody>
      </p:sp>
      <p:pic>
        <p:nvPicPr>
          <p:cNvPr id="4" name="Content Placeholder 3">
            <a:extLst>
              <a:ext uri="{FF2B5EF4-FFF2-40B4-BE49-F238E27FC236}">
                <a16:creationId xmlns:a16="http://schemas.microsoft.com/office/drawing/2014/main" id="{38DB3A12-6362-4D77-9867-C49574699996}"/>
              </a:ext>
            </a:extLst>
          </p:cNvPr>
          <p:cNvPicPr>
            <a:picLocks noGrp="1" noChangeAspect="1"/>
          </p:cNvPicPr>
          <p:nvPr>
            <p:ph idx="1"/>
          </p:nvPr>
        </p:nvPicPr>
        <p:blipFill>
          <a:blip r:embed="rId2"/>
          <a:stretch>
            <a:fillRect/>
          </a:stretch>
        </p:blipFill>
        <p:spPr>
          <a:xfrm>
            <a:off x="501444" y="899653"/>
            <a:ext cx="8244349" cy="5088192"/>
          </a:xfrm>
          <a:prstGeom prst="rect">
            <a:avLst/>
          </a:prstGeom>
        </p:spPr>
      </p:pic>
    </p:spTree>
    <p:extLst>
      <p:ext uri="{BB962C8B-B14F-4D97-AF65-F5344CB8AC3E}">
        <p14:creationId xmlns:p14="http://schemas.microsoft.com/office/powerpoint/2010/main" val="3272765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4AE60-46B6-EF19-03C0-B738A05F6DD7}"/>
              </a:ext>
            </a:extLst>
          </p:cNvPr>
          <p:cNvSpPr>
            <a:spLocks noGrp="1"/>
          </p:cNvSpPr>
          <p:nvPr>
            <p:ph type="title"/>
          </p:nvPr>
        </p:nvSpPr>
        <p:spPr/>
        <p:txBody>
          <a:bodyPr/>
          <a:lstStyle/>
          <a:p>
            <a:endParaRPr lang="en-IN"/>
          </a:p>
        </p:txBody>
      </p:sp>
      <p:pic>
        <p:nvPicPr>
          <p:cNvPr id="1026" name="Picture 2">
            <a:extLst>
              <a:ext uri="{FF2B5EF4-FFF2-40B4-BE49-F238E27FC236}">
                <a16:creationId xmlns:a16="http://schemas.microsoft.com/office/drawing/2014/main" id="{41CCA580-FA8E-7B54-4E42-A58218340DC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8650" y="2020529"/>
            <a:ext cx="7886700" cy="3431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199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22852-FD09-4BAD-94F6-C622E042BCF7}"/>
              </a:ext>
            </a:extLst>
          </p:cNvPr>
          <p:cNvSpPr>
            <a:spLocks noGrp="1"/>
          </p:cNvSpPr>
          <p:nvPr>
            <p:ph type="title"/>
          </p:nvPr>
        </p:nvSpPr>
        <p:spPr/>
        <p:txBody>
          <a:bodyPr/>
          <a:lstStyle/>
          <a:p>
            <a:r>
              <a:rPr lang="en-IN" b="1" dirty="0">
                <a:solidFill>
                  <a:srgbClr val="FF0000"/>
                </a:solidFill>
              </a:rPr>
              <a:t>Redox Reactions and Standard reduction potential (</a:t>
            </a:r>
            <a:r>
              <a:rPr lang="en-IN" b="1" i="1" dirty="0">
                <a:solidFill>
                  <a:srgbClr val="FF0000"/>
                </a:solidFill>
              </a:rPr>
              <a:t>E</a:t>
            </a:r>
            <a:r>
              <a:rPr lang="en-IN" b="1" baseline="-25000" dirty="0">
                <a:solidFill>
                  <a:srgbClr val="FF0000"/>
                </a:solidFill>
              </a:rPr>
              <a:t>0</a:t>
            </a:r>
            <a:r>
              <a:rPr lang="en-IN" b="1" dirty="0">
                <a:solidFill>
                  <a:srgbClr val="FF0000"/>
                </a:solidFill>
              </a:rPr>
              <a:t>)</a:t>
            </a:r>
          </a:p>
        </p:txBody>
      </p:sp>
      <p:sp>
        <p:nvSpPr>
          <p:cNvPr id="3" name="Content Placeholder 2">
            <a:extLst>
              <a:ext uri="{FF2B5EF4-FFF2-40B4-BE49-F238E27FC236}">
                <a16:creationId xmlns:a16="http://schemas.microsoft.com/office/drawing/2014/main" id="{6DA5AE9F-6D86-4CF4-842A-DC9C62AE6C02}"/>
              </a:ext>
            </a:extLst>
          </p:cNvPr>
          <p:cNvSpPr>
            <a:spLocks noGrp="1"/>
          </p:cNvSpPr>
          <p:nvPr>
            <p:ph idx="1"/>
          </p:nvPr>
        </p:nvSpPr>
        <p:spPr/>
        <p:txBody>
          <a:bodyPr>
            <a:normAutofit fontScale="92500" lnSpcReduction="10000"/>
          </a:bodyPr>
          <a:lstStyle/>
          <a:p>
            <a:r>
              <a:rPr lang="en-IN" dirty="0"/>
              <a:t>Free energy changes are related to the equilibria of all chemical reactions including the equilibria of oxidation-reduction reactions.</a:t>
            </a:r>
          </a:p>
          <a:p>
            <a:r>
              <a:rPr lang="en-IN" dirty="0"/>
              <a:t>The release of energy from an energy source normally involves oxidation-reduction reactions. </a:t>
            </a:r>
          </a:p>
          <a:p>
            <a:r>
              <a:rPr lang="en-IN" b="1" dirty="0"/>
              <a:t>Oxidation-reduction (redox) reactions </a:t>
            </a:r>
            <a:r>
              <a:rPr lang="en-IN" dirty="0"/>
              <a:t>are those in which electrons move from an </a:t>
            </a:r>
            <a:r>
              <a:rPr lang="en-IN" b="1" dirty="0"/>
              <a:t>electron donor </a:t>
            </a:r>
            <a:r>
              <a:rPr lang="en-IN" dirty="0"/>
              <a:t>to an </a:t>
            </a:r>
            <a:r>
              <a:rPr lang="en-IN" b="1" dirty="0"/>
              <a:t>electron acceptor.</a:t>
            </a:r>
          </a:p>
          <a:p>
            <a:r>
              <a:rPr lang="en-IN" dirty="0"/>
              <a:t>By convention such a reaction is written with the donor to the right of the acceptor and the number (</a:t>
            </a:r>
            <a:r>
              <a:rPr lang="en-IN" i="1" dirty="0"/>
              <a:t>n</a:t>
            </a:r>
            <a:r>
              <a:rPr lang="en-IN" dirty="0"/>
              <a:t>) of electrons (e-) transferred.</a:t>
            </a:r>
          </a:p>
        </p:txBody>
      </p:sp>
      <p:pic>
        <p:nvPicPr>
          <p:cNvPr id="4" name="Picture 3">
            <a:extLst>
              <a:ext uri="{FF2B5EF4-FFF2-40B4-BE49-F238E27FC236}">
                <a16:creationId xmlns:a16="http://schemas.microsoft.com/office/drawing/2014/main" id="{186DF7FA-5943-45CD-8700-02EF3D67EEBE}"/>
              </a:ext>
            </a:extLst>
          </p:cNvPr>
          <p:cNvPicPr>
            <a:picLocks noChangeAspect="1"/>
          </p:cNvPicPr>
          <p:nvPr/>
        </p:nvPicPr>
        <p:blipFill>
          <a:blip r:embed="rId2"/>
          <a:stretch>
            <a:fillRect/>
          </a:stretch>
        </p:blipFill>
        <p:spPr>
          <a:xfrm>
            <a:off x="3994662" y="5663381"/>
            <a:ext cx="2804344" cy="829493"/>
          </a:xfrm>
          <a:prstGeom prst="rect">
            <a:avLst/>
          </a:prstGeom>
        </p:spPr>
      </p:pic>
    </p:spTree>
    <p:extLst>
      <p:ext uri="{BB962C8B-B14F-4D97-AF65-F5344CB8AC3E}">
        <p14:creationId xmlns:p14="http://schemas.microsoft.com/office/powerpoint/2010/main" val="3529789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1E928-0C2B-4D8E-BF59-31D9E58985A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9AB7931-7A57-4F41-9B63-AFD9210650BC}"/>
              </a:ext>
            </a:extLst>
          </p:cNvPr>
          <p:cNvSpPr>
            <a:spLocks noGrp="1"/>
          </p:cNvSpPr>
          <p:nvPr>
            <p:ph idx="1"/>
          </p:nvPr>
        </p:nvSpPr>
        <p:spPr/>
        <p:txBody>
          <a:bodyPr>
            <a:normAutofit/>
          </a:bodyPr>
          <a:lstStyle/>
          <a:p>
            <a:r>
              <a:rPr lang="en-IN" dirty="0"/>
              <a:t>The acceptor and donor pair is referred to as a redox couple.</a:t>
            </a:r>
          </a:p>
          <a:p>
            <a:r>
              <a:rPr lang="en-IN" dirty="0"/>
              <a:t>The equilibrium constant for the reaction is called the </a:t>
            </a:r>
            <a:r>
              <a:rPr lang="en-IN" b="1" dirty="0"/>
              <a:t>standard reduction potential </a:t>
            </a:r>
            <a:r>
              <a:rPr lang="en-IN" dirty="0"/>
              <a:t>(</a:t>
            </a:r>
            <a:r>
              <a:rPr lang="en-IN" i="1" dirty="0"/>
              <a:t>E</a:t>
            </a:r>
            <a:r>
              <a:rPr lang="en-IN" baseline="-25000" dirty="0"/>
              <a:t>0</a:t>
            </a:r>
            <a:r>
              <a:rPr lang="en-IN" dirty="0"/>
              <a:t>) and is a measure of the tendency of the donor to lose electrons. </a:t>
            </a:r>
          </a:p>
          <a:p>
            <a:r>
              <a:rPr lang="en-IN" dirty="0"/>
              <a:t>The reference standard for reduction potentials is the hydrogen system with an </a:t>
            </a:r>
            <a:r>
              <a:rPr lang="en-IN" i="1" dirty="0"/>
              <a:t>E</a:t>
            </a:r>
            <a:r>
              <a:rPr lang="en-IN" dirty="0"/>
              <a:t>′</a:t>
            </a:r>
            <a:r>
              <a:rPr lang="en-IN" baseline="-25000" dirty="0"/>
              <a:t>0</a:t>
            </a:r>
            <a:r>
              <a:rPr lang="en-IN" dirty="0"/>
              <a:t> (the reduction potential at pH 7.0) of 0.42 volts or 420 millivolts.</a:t>
            </a:r>
          </a:p>
        </p:txBody>
      </p:sp>
      <p:pic>
        <p:nvPicPr>
          <p:cNvPr id="4" name="Picture 3">
            <a:extLst>
              <a:ext uri="{FF2B5EF4-FFF2-40B4-BE49-F238E27FC236}">
                <a16:creationId xmlns:a16="http://schemas.microsoft.com/office/drawing/2014/main" id="{38D1B90C-49D4-4537-812A-0D1BA8D4EA23}"/>
              </a:ext>
            </a:extLst>
          </p:cNvPr>
          <p:cNvPicPr>
            <a:picLocks noChangeAspect="1"/>
          </p:cNvPicPr>
          <p:nvPr/>
        </p:nvPicPr>
        <p:blipFill>
          <a:blip r:embed="rId2"/>
          <a:stretch>
            <a:fillRect/>
          </a:stretch>
        </p:blipFill>
        <p:spPr>
          <a:xfrm>
            <a:off x="2300748" y="5774393"/>
            <a:ext cx="4748981" cy="718481"/>
          </a:xfrm>
          <a:prstGeom prst="rect">
            <a:avLst/>
          </a:prstGeom>
        </p:spPr>
      </p:pic>
    </p:spTree>
    <p:extLst>
      <p:ext uri="{BB962C8B-B14F-4D97-AF65-F5344CB8AC3E}">
        <p14:creationId xmlns:p14="http://schemas.microsoft.com/office/powerpoint/2010/main" val="1921038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30475-AEE8-46E7-A427-C7658800C4A7}"/>
              </a:ext>
            </a:extLst>
          </p:cNvPr>
          <p:cNvSpPr>
            <a:spLocks noGrp="1"/>
          </p:cNvSpPr>
          <p:nvPr>
            <p:ph type="title"/>
          </p:nvPr>
        </p:nvSpPr>
        <p:spPr/>
        <p:txBody>
          <a:bodyPr/>
          <a:lstStyle/>
          <a:p>
            <a:endParaRPr lang="en-IN"/>
          </a:p>
        </p:txBody>
      </p:sp>
      <p:pic>
        <p:nvPicPr>
          <p:cNvPr id="4" name="Content Placeholder 3">
            <a:extLst>
              <a:ext uri="{FF2B5EF4-FFF2-40B4-BE49-F238E27FC236}">
                <a16:creationId xmlns:a16="http://schemas.microsoft.com/office/drawing/2014/main" id="{554BCAA4-3AC9-4C2A-B13F-3887728247A3}"/>
              </a:ext>
            </a:extLst>
          </p:cNvPr>
          <p:cNvPicPr>
            <a:picLocks noGrp="1" noChangeAspect="1"/>
          </p:cNvPicPr>
          <p:nvPr>
            <p:ph idx="1"/>
          </p:nvPr>
        </p:nvPicPr>
        <p:blipFill>
          <a:blip r:embed="rId2"/>
          <a:stretch>
            <a:fillRect/>
          </a:stretch>
        </p:blipFill>
        <p:spPr>
          <a:xfrm>
            <a:off x="1887795" y="589935"/>
            <a:ext cx="5545392" cy="5902939"/>
          </a:xfrm>
          <a:prstGeom prst="rect">
            <a:avLst/>
          </a:prstGeom>
        </p:spPr>
      </p:pic>
    </p:spTree>
    <p:extLst>
      <p:ext uri="{BB962C8B-B14F-4D97-AF65-F5344CB8AC3E}">
        <p14:creationId xmlns:p14="http://schemas.microsoft.com/office/powerpoint/2010/main" val="3942399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70DE7-9F53-4AFA-AD24-1DEB8B5360B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93A5CC1-D86C-4211-84BD-9603B6603B83}"/>
              </a:ext>
            </a:extLst>
          </p:cNvPr>
          <p:cNvSpPr>
            <a:spLocks noGrp="1"/>
          </p:cNvSpPr>
          <p:nvPr>
            <p:ph idx="1"/>
          </p:nvPr>
        </p:nvSpPr>
        <p:spPr/>
        <p:txBody>
          <a:bodyPr>
            <a:normAutofit/>
          </a:bodyPr>
          <a:lstStyle/>
          <a:p>
            <a:r>
              <a:rPr lang="en-IN" dirty="0"/>
              <a:t>Electrons move from donors to acceptors down the potential gradient or fall down the tower to more positive potentials. </a:t>
            </a:r>
          </a:p>
          <a:p>
            <a:r>
              <a:rPr lang="en-IN" dirty="0"/>
              <a:t>Consider the case of the electron carrier </a:t>
            </a:r>
            <a:r>
              <a:rPr lang="en-IN" b="1" dirty="0"/>
              <a:t>nicotinamide adenine dinucleotide (NAD)</a:t>
            </a:r>
            <a:r>
              <a:rPr lang="en-IN" dirty="0"/>
              <a:t>. </a:t>
            </a:r>
          </a:p>
          <a:p>
            <a:r>
              <a:rPr lang="en-IN" dirty="0"/>
              <a:t>The NAD/NADH couple has a very negative </a:t>
            </a:r>
            <a:r>
              <a:rPr lang="en-IN" i="1" dirty="0"/>
              <a:t>E</a:t>
            </a:r>
            <a:r>
              <a:rPr lang="en-IN" dirty="0"/>
              <a:t>′0 and can therefore give electrons to many acceptors, including O</a:t>
            </a:r>
            <a:r>
              <a:rPr lang="en-IN" baseline="-25000" dirty="0"/>
              <a:t>2</a:t>
            </a:r>
            <a:r>
              <a:rPr lang="en-IN" dirty="0"/>
              <a:t>.</a:t>
            </a:r>
          </a:p>
          <a:p>
            <a:endParaRPr lang="en-IN" dirty="0"/>
          </a:p>
        </p:txBody>
      </p:sp>
      <p:pic>
        <p:nvPicPr>
          <p:cNvPr id="4" name="Picture 3">
            <a:extLst>
              <a:ext uri="{FF2B5EF4-FFF2-40B4-BE49-F238E27FC236}">
                <a16:creationId xmlns:a16="http://schemas.microsoft.com/office/drawing/2014/main" id="{3F4ACF18-A59F-4CBD-839D-190789675DBF}"/>
              </a:ext>
            </a:extLst>
          </p:cNvPr>
          <p:cNvPicPr>
            <a:picLocks noChangeAspect="1"/>
          </p:cNvPicPr>
          <p:nvPr/>
        </p:nvPicPr>
        <p:blipFill>
          <a:blip r:embed="rId2"/>
          <a:stretch>
            <a:fillRect/>
          </a:stretch>
        </p:blipFill>
        <p:spPr>
          <a:xfrm>
            <a:off x="2831690" y="5014452"/>
            <a:ext cx="5147187" cy="1162511"/>
          </a:xfrm>
          <a:prstGeom prst="rect">
            <a:avLst/>
          </a:prstGeom>
        </p:spPr>
      </p:pic>
      <p:pic>
        <p:nvPicPr>
          <p:cNvPr id="5" name="Picture 4">
            <a:extLst>
              <a:ext uri="{FF2B5EF4-FFF2-40B4-BE49-F238E27FC236}">
                <a16:creationId xmlns:a16="http://schemas.microsoft.com/office/drawing/2014/main" id="{3A7C7F66-22D8-43F0-AF9E-FA0C5591EB9C}"/>
              </a:ext>
            </a:extLst>
          </p:cNvPr>
          <p:cNvPicPr>
            <a:picLocks noChangeAspect="1"/>
          </p:cNvPicPr>
          <p:nvPr/>
        </p:nvPicPr>
        <p:blipFill>
          <a:blip r:embed="rId3"/>
          <a:stretch>
            <a:fillRect/>
          </a:stretch>
        </p:blipFill>
        <p:spPr>
          <a:xfrm>
            <a:off x="2610464" y="6176963"/>
            <a:ext cx="3923071" cy="430955"/>
          </a:xfrm>
          <a:prstGeom prst="rect">
            <a:avLst/>
          </a:prstGeom>
        </p:spPr>
      </p:pic>
    </p:spTree>
    <p:extLst>
      <p:ext uri="{BB962C8B-B14F-4D97-AF65-F5344CB8AC3E}">
        <p14:creationId xmlns:p14="http://schemas.microsoft.com/office/powerpoint/2010/main" val="3773058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BB772-592D-4A2D-BC90-A81FF062F8DD}"/>
              </a:ext>
            </a:extLst>
          </p:cNvPr>
          <p:cNvSpPr>
            <a:spLocks noGrp="1"/>
          </p:cNvSpPr>
          <p:nvPr>
            <p:ph type="title"/>
          </p:nvPr>
        </p:nvSpPr>
        <p:spPr/>
        <p:txBody>
          <a:bodyPr/>
          <a:lstStyle/>
          <a:p>
            <a:endParaRPr lang="en-IN"/>
          </a:p>
        </p:txBody>
      </p:sp>
      <p:pic>
        <p:nvPicPr>
          <p:cNvPr id="4" name="Content Placeholder 3">
            <a:extLst>
              <a:ext uri="{FF2B5EF4-FFF2-40B4-BE49-F238E27FC236}">
                <a16:creationId xmlns:a16="http://schemas.microsoft.com/office/drawing/2014/main" id="{70762589-4D76-420E-974A-041F73E15867}"/>
              </a:ext>
            </a:extLst>
          </p:cNvPr>
          <p:cNvPicPr>
            <a:picLocks noGrp="1" noChangeAspect="1"/>
          </p:cNvPicPr>
          <p:nvPr>
            <p:ph idx="1"/>
          </p:nvPr>
        </p:nvPicPr>
        <p:blipFill>
          <a:blip r:embed="rId2"/>
          <a:stretch>
            <a:fillRect/>
          </a:stretch>
        </p:blipFill>
        <p:spPr>
          <a:xfrm>
            <a:off x="1755058" y="365126"/>
            <a:ext cx="5869858" cy="6127747"/>
          </a:xfrm>
          <a:prstGeom prst="rect">
            <a:avLst/>
          </a:prstGeom>
        </p:spPr>
      </p:pic>
    </p:spTree>
    <p:extLst>
      <p:ext uri="{BB962C8B-B14F-4D97-AF65-F5344CB8AC3E}">
        <p14:creationId xmlns:p14="http://schemas.microsoft.com/office/powerpoint/2010/main" val="2500390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BBEE0-10C3-4CD6-888B-74D13212835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5E4A25D-224C-4757-80B4-FA35440CE74F}"/>
              </a:ext>
            </a:extLst>
          </p:cNvPr>
          <p:cNvSpPr>
            <a:spLocks noGrp="1"/>
          </p:cNvSpPr>
          <p:nvPr>
            <p:ph idx="1"/>
          </p:nvPr>
        </p:nvSpPr>
        <p:spPr/>
        <p:txBody>
          <a:bodyPr>
            <a:normAutofit/>
          </a:bodyPr>
          <a:lstStyle/>
          <a:p>
            <a:r>
              <a:rPr lang="en-IN" dirty="0"/>
              <a:t>It follows that when electrons move from a donor to an acceptor with a more positive redox potential free energy is released. </a:t>
            </a:r>
          </a:p>
          <a:p>
            <a:r>
              <a:rPr lang="en-IN" dirty="0"/>
              <a:t>The </a:t>
            </a:r>
            <a:r>
              <a:rPr lang="en-IN" i="1" dirty="0"/>
              <a:t>G</a:t>
            </a:r>
            <a:r>
              <a:rPr lang="en-IN" dirty="0"/>
              <a:t>°′ of the reaction is directly related to the magnitude of the difference between the reduction potentials of the two couples (</a:t>
            </a:r>
            <a:r>
              <a:rPr lang="el-GR" dirty="0"/>
              <a:t>Δ</a:t>
            </a:r>
            <a:r>
              <a:rPr lang="en-IN" i="1" dirty="0"/>
              <a:t>E</a:t>
            </a:r>
            <a:r>
              <a:rPr lang="en-IN" dirty="0"/>
              <a:t>′0).</a:t>
            </a:r>
          </a:p>
          <a:p>
            <a:r>
              <a:rPr lang="en-IN" dirty="0"/>
              <a:t>The larger the </a:t>
            </a:r>
            <a:r>
              <a:rPr lang="el-GR" dirty="0"/>
              <a:t>Δ</a:t>
            </a:r>
            <a:r>
              <a:rPr lang="en-IN" i="1" dirty="0"/>
              <a:t>E</a:t>
            </a:r>
            <a:r>
              <a:rPr lang="en-IN" dirty="0"/>
              <a:t>′</a:t>
            </a:r>
            <a:r>
              <a:rPr lang="en-IN" baseline="-25000" dirty="0"/>
              <a:t>0</a:t>
            </a:r>
            <a:r>
              <a:rPr lang="en-IN" dirty="0"/>
              <a:t>, the greater the amount of free energy made available, as is evident from the equation</a:t>
            </a:r>
          </a:p>
        </p:txBody>
      </p:sp>
      <p:pic>
        <p:nvPicPr>
          <p:cNvPr id="4" name="Picture 3">
            <a:extLst>
              <a:ext uri="{FF2B5EF4-FFF2-40B4-BE49-F238E27FC236}">
                <a16:creationId xmlns:a16="http://schemas.microsoft.com/office/drawing/2014/main" id="{ADA8DB86-01C2-46EB-A324-9083ABAD17E5}"/>
              </a:ext>
            </a:extLst>
          </p:cNvPr>
          <p:cNvPicPr>
            <a:picLocks noChangeAspect="1"/>
          </p:cNvPicPr>
          <p:nvPr/>
        </p:nvPicPr>
        <p:blipFill>
          <a:blip r:embed="rId2"/>
          <a:stretch>
            <a:fillRect/>
          </a:stretch>
        </p:blipFill>
        <p:spPr>
          <a:xfrm>
            <a:off x="3495368" y="5586720"/>
            <a:ext cx="2389238" cy="725179"/>
          </a:xfrm>
          <a:prstGeom prst="rect">
            <a:avLst/>
          </a:prstGeom>
        </p:spPr>
      </p:pic>
    </p:spTree>
    <p:extLst>
      <p:ext uri="{BB962C8B-B14F-4D97-AF65-F5344CB8AC3E}">
        <p14:creationId xmlns:p14="http://schemas.microsoft.com/office/powerpoint/2010/main" val="3530066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23201-90D0-4C4C-97DD-D6530906397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872AA32-3993-45AE-A6A4-F3E2116EBD1E}"/>
              </a:ext>
            </a:extLst>
          </p:cNvPr>
          <p:cNvSpPr>
            <a:spLocks noGrp="1"/>
          </p:cNvSpPr>
          <p:nvPr>
            <p:ph idx="1"/>
          </p:nvPr>
        </p:nvSpPr>
        <p:spPr/>
        <p:txBody>
          <a:bodyPr>
            <a:normAutofit fontScale="85000" lnSpcReduction="20000"/>
          </a:bodyPr>
          <a:lstStyle/>
          <a:p>
            <a:r>
              <a:rPr lang="en-IN" dirty="0"/>
              <a:t>in which </a:t>
            </a:r>
            <a:r>
              <a:rPr lang="en-IN" i="1" dirty="0"/>
              <a:t>n </a:t>
            </a:r>
            <a:r>
              <a:rPr lang="en-IN" dirty="0"/>
              <a:t>is the number of electrons transferred and </a:t>
            </a:r>
            <a:r>
              <a:rPr lang="en-IN" i="1" dirty="0"/>
              <a:t>F </a:t>
            </a:r>
            <a:r>
              <a:rPr lang="en-IN" dirty="0"/>
              <a:t>is the Faraday constant (23,062 </a:t>
            </a:r>
            <a:r>
              <a:rPr lang="en-IN" dirty="0" err="1"/>
              <a:t>cal</a:t>
            </a:r>
            <a:r>
              <a:rPr lang="en-IN" dirty="0"/>
              <a:t>/mole-volt or 96,494 J/mole-volt). </a:t>
            </a:r>
          </a:p>
          <a:p>
            <a:r>
              <a:rPr lang="en-IN" dirty="0"/>
              <a:t>For every 0.1 volt change in </a:t>
            </a:r>
            <a:r>
              <a:rPr lang="el-GR" dirty="0"/>
              <a:t>Δ</a:t>
            </a:r>
            <a:r>
              <a:rPr lang="en-IN" i="1" dirty="0"/>
              <a:t>E</a:t>
            </a:r>
            <a:r>
              <a:rPr lang="en-IN" dirty="0"/>
              <a:t>′</a:t>
            </a:r>
            <a:r>
              <a:rPr lang="en-IN" baseline="-25000" dirty="0"/>
              <a:t>0</a:t>
            </a:r>
            <a:r>
              <a:rPr lang="en-IN" dirty="0"/>
              <a:t>, there is a corresponding 4.6 kcal change in </a:t>
            </a:r>
            <a:r>
              <a:rPr lang="el-GR" dirty="0"/>
              <a:t>Δ</a:t>
            </a:r>
            <a:r>
              <a:rPr lang="en-IN" i="1" dirty="0"/>
              <a:t>G</a:t>
            </a:r>
            <a:r>
              <a:rPr lang="en-IN" dirty="0"/>
              <a:t>°′ when a two-electron transfer takes place. </a:t>
            </a:r>
          </a:p>
          <a:p>
            <a:r>
              <a:rPr lang="en-IN" dirty="0"/>
              <a:t>This is similar to the relationship of </a:t>
            </a:r>
            <a:r>
              <a:rPr lang="el-GR" dirty="0"/>
              <a:t>Δ</a:t>
            </a:r>
            <a:r>
              <a:rPr lang="en-IN" i="1" dirty="0"/>
              <a:t>G</a:t>
            </a:r>
            <a:r>
              <a:rPr lang="en-IN" dirty="0"/>
              <a:t>°′ and </a:t>
            </a:r>
            <a:r>
              <a:rPr lang="en-IN" i="1" dirty="0" err="1"/>
              <a:t>K</a:t>
            </a:r>
            <a:r>
              <a:rPr lang="en-IN" dirty="0" err="1"/>
              <a:t>eq</a:t>
            </a:r>
            <a:r>
              <a:rPr lang="en-IN" dirty="0"/>
              <a:t> in other chemical reactions—the larger the equilibrium constant, the greater the </a:t>
            </a:r>
            <a:r>
              <a:rPr lang="el-GR" dirty="0"/>
              <a:t>Δ</a:t>
            </a:r>
            <a:r>
              <a:rPr lang="en-IN" i="1" dirty="0"/>
              <a:t>G</a:t>
            </a:r>
            <a:r>
              <a:rPr lang="en-IN" dirty="0"/>
              <a:t>°′. </a:t>
            </a:r>
          </a:p>
          <a:p>
            <a:r>
              <a:rPr lang="en-IN" dirty="0"/>
              <a:t>The difference in reduction potentials between NAD/NADH and 1/2O</a:t>
            </a:r>
            <a:r>
              <a:rPr lang="en-IN" baseline="-25000" dirty="0"/>
              <a:t>2</a:t>
            </a:r>
            <a:r>
              <a:rPr lang="en-IN" dirty="0"/>
              <a:t>/H</a:t>
            </a:r>
            <a:r>
              <a:rPr lang="en-IN" baseline="-25000" dirty="0"/>
              <a:t>2</a:t>
            </a:r>
            <a:r>
              <a:rPr lang="en-IN" dirty="0"/>
              <a:t>O is 1.14 volts, a large </a:t>
            </a:r>
            <a:r>
              <a:rPr lang="el-GR" dirty="0"/>
              <a:t>Δ</a:t>
            </a:r>
            <a:r>
              <a:rPr lang="en-IN" i="1" dirty="0"/>
              <a:t>E</a:t>
            </a:r>
            <a:r>
              <a:rPr lang="en-IN" dirty="0"/>
              <a:t>′</a:t>
            </a:r>
            <a:r>
              <a:rPr lang="en-IN" baseline="-25000" dirty="0"/>
              <a:t>0</a:t>
            </a:r>
            <a:r>
              <a:rPr lang="en-IN" dirty="0"/>
              <a:t> value.</a:t>
            </a:r>
          </a:p>
          <a:p>
            <a:r>
              <a:rPr lang="en-IN" dirty="0"/>
              <a:t>When electrons move from NADH to  O</a:t>
            </a:r>
            <a:r>
              <a:rPr lang="en-IN" baseline="-25000" dirty="0"/>
              <a:t>2</a:t>
            </a:r>
            <a:r>
              <a:rPr lang="en-IN" dirty="0"/>
              <a:t>, a large amount of free energy is made available to synthesize ATP</a:t>
            </a:r>
          </a:p>
        </p:txBody>
      </p:sp>
    </p:spTree>
    <p:extLst>
      <p:ext uri="{BB962C8B-B14F-4D97-AF65-F5344CB8AC3E}">
        <p14:creationId xmlns:p14="http://schemas.microsoft.com/office/powerpoint/2010/main" val="39159266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5C47C2-BAB5-45D6-9F66-2398FE5B0B27}"/>
              </a:ext>
            </a:extLst>
          </p:cNvPr>
          <p:cNvSpPr>
            <a:spLocks noGrp="1"/>
          </p:cNvSpPr>
          <p:nvPr>
            <p:ph type="title"/>
          </p:nvPr>
        </p:nvSpPr>
        <p:spPr/>
        <p:txBody>
          <a:bodyPr/>
          <a:lstStyle/>
          <a:p>
            <a:r>
              <a:rPr lang="en-IN" dirty="0"/>
              <a:t>Electron Transport chain and ATP synthesis</a:t>
            </a:r>
          </a:p>
        </p:txBody>
      </p:sp>
      <p:sp>
        <p:nvSpPr>
          <p:cNvPr id="5" name="Text Placeholder 4">
            <a:extLst>
              <a:ext uri="{FF2B5EF4-FFF2-40B4-BE49-F238E27FC236}">
                <a16:creationId xmlns:a16="http://schemas.microsoft.com/office/drawing/2014/main" id="{F95259D5-C2A9-4B7B-A839-4023E64A7DE6}"/>
              </a:ext>
            </a:extLst>
          </p:cNvPr>
          <p:cNvSpPr>
            <a:spLocks noGrp="1"/>
          </p:cNvSpPr>
          <p:nvPr>
            <p:ph type="body" idx="1"/>
          </p:nvPr>
        </p:nvSpPr>
        <p:spPr/>
        <p:txBody>
          <a:bodyPr/>
          <a:lstStyle/>
          <a:p>
            <a:r>
              <a:rPr lang="en-IN" dirty="0" err="1"/>
              <a:t>Dr.</a:t>
            </a:r>
            <a:r>
              <a:rPr lang="en-IN" dirty="0"/>
              <a:t> </a:t>
            </a:r>
            <a:r>
              <a:rPr lang="en-IN"/>
              <a:t>Nishant Junnarkar</a:t>
            </a:r>
          </a:p>
        </p:txBody>
      </p:sp>
    </p:spTree>
    <p:extLst>
      <p:ext uri="{BB962C8B-B14F-4D97-AF65-F5344CB8AC3E}">
        <p14:creationId xmlns:p14="http://schemas.microsoft.com/office/powerpoint/2010/main" val="22850949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51F8B-8BFA-4672-8C0C-588DA3F63D67}"/>
              </a:ext>
            </a:extLst>
          </p:cNvPr>
          <p:cNvSpPr>
            <a:spLocks noGrp="1"/>
          </p:cNvSpPr>
          <p:nvPr>
            <p:ph type="title"/>
          </p:nvPr>
        </p:nvSpPr>
        <p:spPr/>
        <p:txBody>
          <a:bodyPr/>
          <a:lstStyle/>
          <a:p>
            <a:r>
              <a:rPr lang="en-IN" b="1" dirty="0"/>
              <a:t>Electron transport chain</a:t>
            </a:r>
          </a:p>
        </p:txBody>
      </p:sp>
      <p:sp>
        <p:nvSpPr>
          <p:cNvPr id="3" name="Content Placeholder 2">
            <a:extLst>
              <a:ext uri="{FF2B5EF4-FFF2-40B4-BE49-F238E27FC236}">
                <a16:creationId xmlns:a16="http://schemas.microsoft.com/office/drawing/2014/main" id="{0638741D-3E4B-4A13-9F3C-2AB1F53EB9C4}"/>
              </a:ext>
            </a:extLst>
          </p:cNvPr>
          <p:cNvSpPr>
            <a:spLocks noGrp="1"/>
          </p:cNvSpPr>
          <p:nvPr>
            <p:ph idx="1"/>
          </p:nvPr>
        </p:nvSpPr>
        <p:spPr/>
        <p:txBody>
          <a:bodyPr>
            <a:normAutofit fontScale="92500" lnSpcReduction="20000"/>
          </a:bodyPr>
          <a:lstStyle/>
          <a:p>
            <a:r>
              <a:rPr lang="en-IN" dirty="0"/>
              <a:t>Many of the electrons released from glucose are accepted by NAD, which is then reduced to NADH. </a:t>
            </a:r>
          </a:p>
          <a:p>
            <a:r>
              <a:rPr lang="en-IN" dirty="0"/>
              <a:t>NADH next  transfers the electrons toO</a:t>
            </a:r>
            <a:r>
              <a:rPr lang="en-IN" baseline="-25000" dirty="0"/>
              <a:t>2</a:t>
            </a:r>
            <a:r>
              <a:rPr lang="en-IN" dirty="0"/>
              <a:t>. However, it does not do so directly.</a:t>
            </a:r>
          </a:p>
          <a:p>
            <a:r>
              <a:rPr lang="en-IN" dirty="0"/>
              <a:t> Instead, the electrons are transferred to O</a:t>
            </a:r>
            <a:r>
              <a:rPr lang="en-IN" baseline="-25000" dirty="0"/>
              <a:t>2</a:t>
            </a:r>
            <a:r>
              <a:rPr lang="en-IN" dirty="0"/>
              <a:t> via a series of electron carriers.</a:t>
            </a:r>
          </a:p>
          <a:p>
            <a:r>
              <a:rPr lang="en-IN" dirty="0"/>
              <a:t>The electron carriers are organized into a system called an </a:t>
            </a:r>
            <a:r>
              <a:rPr lang="en-IN" b="1" dirty="0"/>
              <a:t>electron transport system (ETS) </a:t>
            </a:r>
            <a:r>
              <a:rPr lang="en-IN" dirty="0"/>
              <a:t>or </a:t>
            </a:r>
            <a:r>
              <a:rPr lang="en-IN" b="1" dirty="0"/>
              <a:t>electron transport chain (ETC)</a:t>
            </a:r>
            <a:r>
              <a:rPr lang="en-IN" dirty="0"/>
              <a:t>. </a:t>
            </a:r>
          </a:p>
          <a:p>
            <a:r>
              <a:rPr lang="en-IN" dirty="0"/>
              <a:t>The carriers are organized such that the first electron carrier has the most negative E′</a:t>
            </a:r>
            <a:r>
              <a:rPr lang="en-IN" baseline="-25000" dirty="0"/>
              <a:t>0</a:t>
            </a:r>
            <a:r>
              <a:rPr lang="en-IN" dirty="0"/>
              <a:t>, and each successive carrier is slightly less negative</a:t>
            </a:r>
          </a:p>
        </p:txBody>
      </p:sp>
    </p:spTree>
    <p:extLst>
      <p:ext uri="{BB962C8B-B14F-4D97-AF65-F5344CB8AC3E}">
        <p14:creationId xmlns:p14="http://schemas.microsoft.com/office/powerpoint/2010/main" val="3583878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6E532-3143-460D-8C46-CD89DE9E6AED}"/>
              </a:ext>
            </a:extLst>
          </p:cNvPr>
          <p:cNvSpPr>
            <a:spLocks noGrp="1"/>
          </p:cNvSpPr>
          <p:nvPr>
            <p:ph type="title"/>
          </p:nvPr>
        </p:nvSpPr>
        <p:spPr/>
        <p:txBody>
          <a:bodyPr/>
          <a:lstStyle/>
          <a:p>
            <a:endParaRPr lang="en-IN"/>
          </a:p>
        </p:txBody>
      </p:sp>
      <p:pic>
        <p:nvPicPr>
          <p:cNvPr id="4" name="Content Placeholder 3">
            <a:extLst>
              <a:ext uri="{FF2B5EF4-FFF2-40B4-BE49-F238E27FC236}">
                <a16:creationId xmlns:a16="http://schemas.microsoft.com/office/drawing/2014/main" id="{59421DC9-2C6C-4875-8BDD-4D20E607F7B5}"/>
              </a:ext>
            </a:extLst>
          </p:cNvPr>
          <p:cNvPicPr>
            <a:picLocks noGrp="1" noChangeAspect="1"/>
          </p:cNvPicPr>
          <p:nvPr>
            <p:ph idx="1"/>
          </p:nvPr>
        </p:nvPicPr>
        <p:blipFill>
          <a:blip r:embed="rId2"/>
          <a:stretch>
            <a:fillRect/>
          </a:stretch>
        </p:blipFill>
        <p:spPr>
          <a:xfrm>
            <a:off x="628650" y="1690689"/>
            <a:ext cx="7886699" cy="4802185"/>
          </a:xfrm>
          <a:prstGeom prst="rect">
            <a:avLst/>
          </a:prstGeom>
        </p:spPr>
      </p:pic>
    </p:spTree>
    <p:extLst>
      <p:ext uri="{BB962C8B-B14F-4D97-AF65-F5344CB8AC3E}">
        <p14:creationId xmlns:p14="http://schemas.microsoft.com/office/powerpoint/2010/main" val="37575623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41759-BC59-4DD4-89F1-394A18AD9A06}"/>
              </a:ext>
            </a:extLst>
          </p:cNvPr>
          <p:cNvSpPr>
            <a:spLocks noGrp="1"/>
          </p:cNvSpPr>
          <p:nvPr>
            <p:ph type="title"/>
          </p:nvPr>
        </p:nvSpPr>
        <p:spPr/>
        <p:txBody>
          <a:bodyPr/>
          <a:lstStyle/>
          <a:p>
            <a:endParaRPr lang="en-IN"/>
          </a:p>
        </p:txBody>
      </p:sp>
      <p:pic>
        <p:nvPicPr>
          <p:cNvPr id="4" name="Content Placeholder 3">
            <a:extLst>
              <a:ext uri="{FF2B5EF4-FFF2-40B4-BE49-F238E27FC236}">
                <a16:creationId xmlns:a16="http://schemas.microsoft.com/office/drawing/2014/main" id="{BAD74F77-5E54-4BD9-BEF9-81DD2EA740D1}"/>
              </a:ext>
            </a:extLst>
          </p:cNvPr>
          <p:cNvPicPr>
            <a:picLocks noGrp="1" noChangeAspect="1"/>
          </p:cNvPicPr>
          <p:nvPr>
            <p:ph idx="1"/>
          </p:nvPr>
        </p:nvPicPr>
        <p:blipFill>
          <a:blip r:embed="rId2"/>
          <a:stretch>
            <a:fillRect/>
          </a:stretch>
        </p:blipFill>
        <p:spPr>
          <a:xfrm>
            <a:off x="2286000" y="365126"/>
            <a:ext cx="5501148" cy="5811837"/>
          </a:xfrm>
          <a:prstGeom prst="rect">
            <a:avLst/>
          </a:prstGeom>
        </p:spPr>
      </p:pic>
    </p:spTree>
    <p:extLst>
      <p:ext uri="{BB962C8B-B14F-4D97-AF65-F5344CB8AC3E}">
        <p14:creationId xmlns:p14="http://schemas.microsoft.com/office/powerpoint/2010/main" val="6157571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F1619-5B30-4985-8BA3-8DCBAA813105}"/>
              </a:ext>
            </a:extLst>
          </p:cNvPr>
          <p:cNvSpPr>
            <a:spLocks noGrp="1"/>
          </p:cNvSpPr>
          <p:nvPr>
            <p:ph type="title"/>
          </p:nvPr>
        </p:nvSpPr>
        <p:spPr/>
        <p:txBody>
          <a:bodyPr/>
          <a:lstStyle/>
          <a:p>
            <a:r>
              <a:rPr lang="en-IN" b="1" dirty="0"/>
              <a:t>Carriers of Electron Transport Chain</a:t>
            </a:r>
          </a:p>
        </p:txBody>
      </p:sp>
      <p:sp>
        <p:nvSpPr>
          <p:cNvPr id="3" name="Content Placeholder 2">
            <a:extLst>
              <a:ext uri="{FF2B5EF4-FFF2-40B4-BE49-F238E27FC236}">
                <a16:creationId xmlns:a16="http://schemas.microsoft.com/office/drawing/2014/main" id="{45C5A209-1B4C-49A3-8747-1B2BCDF9C2AD}"/>
              </a:ext>
            </a:extLst>
          </p:cNvPr>
          <p:cNvSpPr>
            <a:spLocks noGrp="1"/>
          </p:cNvSpPr>
          <p:nvPr>
            <p:ph idx="1"/>
          </p:nvPr>
        </p:nvSpPr>
        <p:spPr/>
        <p:txBody>
          <a:bodyPr/>
          <a:lstStyle/>
          <a:p>
            <a:r>
              <a:rPr lang="en-IN" dirty="0"/>
              <a:t>The carriers that make up ETSs differ in terms of their chemical nature and the way they carry electrons. </a:t>
            </a:r>
          </a:p>
          <a:p>
            <a:endParaRPr lang="en-IN" dirty="0"/>
          </a:p>
        </p:txBody>
      </p:sp>
    </p:spTree>
    <p:extLst>
      <p:ext uri="{BB962C8B-B14F-4D97-AF65-F5344CB8AC3E}">
        <p14:creationId xmlns:p14="http://schemas.microsoft.com/office/powerpoint/2010/main" val="5708778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279B833-7837-4C24-B957-84A168464353}"/>
              </a:ext>
            </a:extLst>
          </p:cNvPr>
          <p:cNvSpPr>
            <a:spLocks noGrp="1"/>
          </p:cNvSpPr>
          <p:nvPr>
            <p:ph type="title"/>
          </p:nvPr>
        </p:nvSpPr>
        <p:spPr/>
        <p:txBody>
          <a:bodyPr/>
          <a:lstStyle/>
          <a:p>
            <a:r>
              <a:rPr lang="en-IN" b="1" dirty="0"/>
              <a:t>NAD and NADP</a:t>
            </a:r>
          </a:p>
        </p:txBody>
      </p:sp>
      <p:sp>
        <p:nvSpPr>
          <p:cNvPr id="3" name="Content Placeholder 2">
            <a:extLst>
              <a:ext uri="{FF2B5EF4-FFF2-40B4-BE49-F238E27FC236}">
                <a16:creationId xmlns:a16="http://schemas.microsoft.com/office/drawing/2014/main" id="{8CF8D0E5-D06F-42EE-8951-0FE2481BC967}"/>
              </a:ext>
            </a:extLst>
          </p:cNvPr>
          <p:cNvSpPr>
            <a:spLocks noGrp="1"/>
          </p:cNvSpPr>
          <p:nvPr>
            <p:ph sz="half" idx="1"/>
          </p:nvPr>
        </p:nvSpPr>
        <p:spPr>
          <a:xfrm>
            <a:off x="466417" y="1360233"/>
            <a:ext cx="4013405" cy="5147187"/>
          </a:xfrm>
        </p:spPr>
        <p:txBody>
          <a:bodyPr>
            <a:normAutofit lnSpcReduction="10000"/>
          </a:bodyPr>
          <a:lstStyle/>
          <a:p>
            <a:r>
              <a:rPr lang="en-IN" dirty="0"/>
              <a:t>NAD, and its chemical relative </a:t>
            </a:r>
            <a:r>
              <a:rPr lang="en-IN" b="1" dirty="0"/>
              <a:t>nicotinamide adenine dinucleotide phosphate (NADP)</a:t>
            </a:r>
            <a:r>
              <a:rPr lang="en-IN" dirty="0"/>
              <a:t>, contain a nicotinamide ring (</a:t>
            </a:r>
            <a:r>
              <a:rPr lang="en-IN" b="1" dirty="0"/>
              <a:t>figure 8.10</a:t>
            </a:r>
            <a:r>
              <a:rPr lang="en-IN" dirty="0"/>
              <a:t>). </a:t>
            </a:r>
          </a:p>
          <a:p>
            <a:r>
              <a:rPr lang="en-IN" dirty="0"/>
              <a:t>This ring accepts two electrons and one proton from a donor (e.g., an intermediate formed during the catabolism of glucose), and a second proton is released. </a:t>
            </a:r>
          </a:p>
        </p:txBody>
      </p:sp>
      <p:pic>
        <p:nvPicPr>
          <p:cNvPr id="9" name="Content Placeholder 3">
            <a:extLst>
              <a:ext uri="{FF2B5EF4-FFF2-40B4-BE49-F238E27FC236}">
                <a16:creationId xmlns:a16="http://schemas.microsoft.com/office/drawing/2014/main" id="{864E168F-613E-4822-8FDF-3C08FB1FE1AB}"/>
              </a:ext>
            </a:extLst>
          </p:cNvPr>
          <p:cNvPicPr>
            <a:picLocks noGrp="1" noChangeAspect="1"/>
          </p:cNvPicPr>
          <p:nvPr>
            <p:ph sz="half" idx="2"/>
          </p:nvPr>
        </p:nvPicPr>
        <p:blipFill>
          <a:blip r:embed="rId2"/>
          <a:stretch>
            <a:fillRect/>
          </a:stretch>
        </p:blipFill>
        <p:spPr>
          <a:xfrm>
            <a:off x="4629152" y="1029776"/>
            <a:ext cx="4148618" cy="5147187"/>
          </a:xfrm>
          <a:prstGeom prst="rect">
            <a:avLst/>
          </a:prstGeom>
        </p:spPr>
      </p:pic>
    </p:spTree>
    <p:extLst>
      <p:ext uri="{BB962C8B-B14F-4D97-AF65-F5344CB8AC3E}">
        <p14:creationId xmlns:p14="http://schemas.microsoft.com/office/powerpoint/2010/main" val="15841384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03857-6A7D-492A-904E-B62A503C8B0B}"/>
              </a:ext>
            </a:extLst>
          </p:cNvPr>
          <p:cNvSpPr>
            <a:spLocks noGrp="1"/>
          </p:cNvSpPr>
          <p:nvPr>
            <p:ph type="title"/>
          </p:nvPr>
        </p:nvSpPr>
        <p:spPr/>
        <p:txBody>
          <a:bodyPr/>
          <a:lstStyle/>
          <a:p>
            <a:endParaRPr lang="en-IN"/>
          </a:p>
        </p:txBody>
      </p:sp>
      <p:pic>
        <p:nvPicPr>
          <p:cNvPr id="5" name="Content Placeholder 3">
            <a:extLst>
              <a:ext uri="{FF2B5EF4-FFF2-40B4-BE49-F238E27FC236}">
                <a16:creationId xmlns:a16="http://schemas.microsoft.com/office/drawing/2014/main" id="{1DC22B51-BEF3-4070-9980-A57C4533FE10}"/>
              </a:ext>
            </a:extLst>
          </p:cNvPr>
          <p:cNvPicPr>
            <a:picLocks noGrp="1" noChangeAspect="1"/>
          </p:cNvPicPr>
          <p:nvPr>
            <p:ph sz="half" idx="2"/>
          </p:nvPr>
        </p:nvPicPr>
        <p:blipFill>
          <a:blip r:embed="rId2"/>
          <a:stretch>
            <a:fillRect/>
          </a:stretch>
        </p:blipFill>
        <p:spPr>
          <a:xfrm>
            <a:off x="4981602" y="1825625"/>
            <a:ext cx="3181295" cy="4351338"/>
          </a:xfrm>
          <a:prstGeom prst="rect">
            <a:avLst/>
          </a:prstGeom>
        </p:spPr>
      </p:pic>
      <p:pic>
        <p:nvPicPr>
          <p:cNvPr id="6" name="Content Placeholder 3">
            <a:extLst>
              <a:ext uri="{FF2B5EF4-FFF2-40B4-BE49-F238E27FC236}">
                <a16:creationId xmlns:a16="http://schemas.microsoft.com/office/drawing/2014/main" id="{5E275038-21AF-4654-ACB1-0BB50BADF591}"/>
              </a:ext>
            </a:extLst>
          </p:cNvPr>
          <p:cNvPicPr>
            <a:picLocks noGrp="1" noChangeAspect="1"/>
          </p:cNvPicPr>
          <p:nvPr>
            <p:ph sz="half" idx="1"/>
          </p:nvPr>
        </p:nvPicPr>
        <p:blipFill>
          <a:blip r:embed="rId3"/>
          <a:stretch>
            <a:fillRect/>
          </a:stretch>
        </p:blipFill>
        <p:spPr>
          <a:xfrm>
            <a:off x="891070" y="1825625"/>
            <a:ext cx="3680930" cy="4351338"/>
          </a:xfrm>
          <a:prstGeom prst="rect">
            <a:avLst/>
          </a:prstGeom>
        </p:spPr>
      </p:pic>
    </p:spTree>
    <p:extLst>
      <p:ext uri="{BB962C8B-B14F-4D97-AF65-F5344CB8AC3E}">
        <p14:creationId xmlns:p14="http://schemas.microsoft.com/office/powerpoint/2010/main" val="12407372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3AC614-753C-4B4B-A4A7-0CF5BCD04AAA}"/>
              </a:ext>
            </a:extLst>
          </p:cNvPr>
          <p:cNvSpPr>
            <a:spLocks noGrp="1"/>
          </p:cNvSpPr>
          <p:nvPr>
            <p:ph type="title"/>
          </p:nvPr>
        </p:nvSpPr>
        <p:spPr/>
        <p:txBody>
          <a:bodyPr/>
          <a:lstStyle/>
          <a:p>
            <a:r>
              <a:rPr lang="en-IN" b="1" dirty="0"/>
              <a:t>FAD/FMN</a:t>
            </a:r>
          </a:p>
        </p:txBody>
      </p:sp>
      <p:sp>
        <p:nvSpPr>
          <p:cNvPr id="3" name="Content Placeholder 2">
            <a:extLst>
              <a:ext uri="{FF2B5EF4-FFF2-40B4-BE49-F238E27FC236}">
                <a16:creationId xmlns:a16="http://schemas.microsoft.com/office/drawing/2014/main" id="{F399C6EE-59C7-4C5D-88C1-48F29CCE01CD}"/>
              </a:ext>
            </a:extLst>
          </p:cNvPr>
          <p:cNvSpPr>
            <a:spLocks noGrp="1"/>
          </p:cNvSpPr>
          <p:nvPr>
            <p:ph sz="half" idx="1"/>
          </p:nvPr>
        </p:nvSpPr>
        <p:spPr/>
        <p:txBody>
          <a:bodyPr>
            <a:normAutofit lnSpcReduction="10000"/>
          </a:bodyPr>
          <a:lstStyle/>
          <a:p>
            <a:r>
              <a:rPr lang="en-IN" b="1" dirty="0"/>
              <a:t>Flavin adenine dinucleotide (FAD) </a:t>
            </a:r>
            <a:r>
              <a:rPr lang="en-IN" dirty="0"/>
              <a:t>and </a:t>
            </a:r>
            <a:r>
              <a:rPr lang="en-IN" b="1" dirty="0"/>
              <a:t>flavin mononucleotide (FMN) </a:t>
            </a:r>
            <a:r>
              <a:rPr lang="en-IN" dirty="0"/>
              <a:t>bear two electrons and two protons on the complex ring system shown in </a:t>
            </a:r>
            <a:r>
              <a:rPr lang="en-IN" b="1" dirty="0"/>
              <a:t>figure 8.11. </a:t>
            </a:r>
          </a:p>
          <a:p>
            <a:r>
              <a:rPr lang="en-IN" dirty="0"/>
              <a:t>Proteins bearing FAD and FMN are often called flavoproteins. </a:t>
            </a:r>
          </a:p>
          <a:p>
            <a:endParaRPr lang="en-IN" dirty="0"/>
          </a:p>
        </p:txBody>
      </p:sp>
      <p:pic>
        <p:nvPicPr>
          <p:cNvPr id="6" name="Content Placeholder 3">
            <a:extLst>
              <a:ext uri="{FF2B5EF4-FFF2-40B4-BE49-F238E27FC236}">
                <a16:creationId xmlns:a16="http://schemas.microsoft.com/office/drawing/2014/main" id="{CCF79F7C-5B85-4681-A8FE-286A0ABBFAD1}"/>
              </a:ext>
            </a:extLst>
          </p:cNvPr>
          <p:cNvPicPr>
            <a:picLocks noGrp="1" noChangeAspect="1"/>
          </p:cNvPicPr>
          <p:nvPr>
            <p:ph sz="half" idx="2"/>
          </p:nvPr>
        </p:nvPicPr>
        <p:blipFill>
          <a:blip r:embed="rId2"/>
          <a:stretch>
            <a:fillRect/>
          </a:stretch>
        </p:blipFill>
        <p:spPr>
          <a:xfrm>
            <a:off x="4874078" y="1949963"/>
            <a:ext cx="3396343" cy="4102662"/>
          </a:xfrm>
          <a:prstGeom prst="rect">
            <a:avLst/>
          </a:prstGeom>
        </p:spPr>
      </p:pic>
    </p:spTree>
    <p:extLst>
      <p:ext uri="{BB962C8B-B14F-4D97-AF65-F5344CB8AC3E}">
        <p14:creationId xmlns:p14="http://schemas.microsoft.com/office/powerpoint/2010/main" val="7458206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3045A-C627-4A7A-A650-5111FF28773D}"/>
              </a:ext>
            </a:extLst>
          </p:cNvPr>
          <p:cNvSpPr>
            <a:spLocks noGrp="1"/>
          </p:cNvSpPr>
          <p:nvPr>
            <p:ph type="title"/>
          </p:nvPr>
        </p:nvSpPr>
        <p:spPr/>
        <p:txBody>
          <a:bodyPr/>
          <a:lstStyle/>
          <a:p>
            <a:r>
              <a:rPr lang="en-IN" b="1" dirty="0"/>
              <a:t>Coenzyme Q</a:t>
            </a:r>
          </a:p>
        </p:txBody>
      </p:sp>
      <p:sp>
        <p:nvSpPr>
          <p:cNvPr id="3" name="Content Placeholder 2">
            <a:extLst>
              <a:ext uri="{FF2B5EF4-FFF2-40B4-BE49-F238E27FC236}">
                <a16:creationId xmlns:a16="http://schemas.microsoft.com/office/drawing/2014/main" id="{300DC298-B32B-4EF4-9664-4DB5461C19F5}"/>
              </a:ext>
            </a:extLst>
          </p:cNvPr>
          <p:cNvSpPr>
            <a:spLocks noGrp="1"/>
          </p:cNvSpPr>
          <p:nvPr>
            <p:ph sz="half" idx="1"/>
          </p:nvPr>
        </p:nvSpPr>
        <p:spPr/>
        <p:txBody>
          <a:bodyPr/>
          <a:lstStyle/>
          <a:p>
            <a:r>
              <a:rPr lang="en-IN" b="1" dirty="0"/>
              <a:t>Coenzyme Q (</a:t>
            </a:r>
            <a:r>
              <a:rPr lang="en-IN" b="1" dirty="0" err="1"/>
              <a:t>CoQ</a:t>
            </a:r>
            <a:r>
              <a:rPr lang="en-IN" b="1" dirty="0"/>
              <a:t>) </a:t>
            </a:r>
            <a:r>
              <a:rPr lang="en-IN" dirty="0"/>
              <a:t>or </a:t>
            </a:r>
            <a:r>
              <a:rPr lang="en-IN" b="1" dirty="0"/>
              <a:t>ubiquinone </a:t>
            </a:r>
            <a:r>
              <a:rPr lang="en-IN" dirty="0"/>
              <a:t>is a quinone that transports two electrons and two protons in many electron transport chains</a:t>
            </a:r>
          </a:p>
          <a:p>
            <a:endParaRPr lang="en-IN" dirty="0"/>
          </a:p>
        </p:txBody>
      </p:sp>
      <p:pic>
        <p:nvPicPr>
          <p:cNvPr id="5" name="Content Placeholder 3">
            <a:extLst>
              <a:ext uri="{FF2B5EF4-FFF2-40B4-BE49-F238E27FC236}">
                <a16:creationId xmlns:a16="http://schemas.microsoft.com/office/drawing/2014/main" id="{E754484C-35C1-4046-848C-E87B95411721}"/>
              </a:ext>
            </a:extLst>
          </p:cNvPr>
          <p:cNvPicPr>
            <a:picLocks noGrp="1" noChangeAspect="1"/>
          </p:cNvPicPr>
          <p:nvPr>
            <p:ph sz="half" idx="2"/>
          </p:nvPr>
        </p:nvPicPr>
        <p:blipFill>
          <a:blip r:embed="rId2"/>
          <a:stretch>
            <a:fillRect/>
          </a:stretch>
        </p:blipFill>
        <p:spPr>
          <a:xfrm>
            <a:off x="4841421" y="1825625"/>
            <a:ext cx="3461657" cy="3802168"/>
          </a:xfrm>
          <a:prstGeom prst="rect">
            <a:avLst/>
          </a:prstGeom>
        </p:spPr>
      </p:pic>
    </p:spTree>
    <p:extLst>
      <p:ext uri="{BB962C8B-B14F-4D97-AF65-F5344CB8AC3E}">
        <p14:creationId xmlns:p14="http://schemas.microsoft.com/office/powerpoint/2010/main" val="3658501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45C655-66A1-4F50-B20D-EBEF1F82A7F4}"/>
              </a:ext>
            </a:extLst>
          </p:cNvPr>
          <p:cNvSpPr>
            <a:spLocks noGrp="1"/>
          </p:cNvSpPr>
          <p:nvPr>
            <p:ph type="title"/>
          </p:nvPr>
        </p:nvSpPr>
        <p:spPr/>
        <p:txBody>
          <a:bodyPr/>
          <a:lstStyle/>
          <a:p>
            <a:r>
              <a:rPr lang="en-IN" b="1" dirty="0"/>
              <a:t>Cytochromes</a:t>
            </a:r>
          </a:p>
        </p:txBody>
      </p:sp>
      <p:sp>
        <p:nvSpPr>
          <p:cNvPr id="3" name="Content Placeholder 2">
            <a:extLst>
              <a:ext uri="{FF2B5EF4-FFF2-40B4-BE49-F238E27FC236}">
                <a16:creationId xmlns:a16="http://schemas.microsoft.com/office/drawing/2014/main" id="{51E85E87-0D58-4CE5-BF98-813CA7E24D21}"/>
              </a:ext>
            </a:extLst>
          </p:cNvPr>
          <p:cNvSpPr>
            <a:spLocks noGrp="1"/>
          </p:cNvSpPr>
          <p:nvPr>
            <p:ph sz="half" idx="1"/>
          </p:nvPr>
        </p:nvSpPr>
        <p:spPr>
          <a:xfrm>
            <a:off x="628650" y="1825625"/>
            <a:ext cx="4105582" cy="4351338"/>
          </a:xfrm>
        </p:spPr>
        <p:txBody>
          <a:bodyPr>
            <a:normAutofit fontScale="85000" lnSpcReduction="10000"/>
          </a:bodyPr>
          <a:lstStyle/>
          <a:p>
            <a:r>
              <a:rPr lang="en-IN" b="1" dirty="0"/>
              <a:t>Cytochromes </a:t>
            </a:r>
            <a:r>
              <a:rPr lang="en-IN" dirty="0"/>
              <a:t>and several other carriers use iron atoms to transport electrons one electron at a time by reversible oxidation and reduction reactions.</a:t>
            </a:r>
          </a:p>
          <a:p>
            <a:endParaRPr lang="en-IN" dirty="0"/>
          </a:p>
          <a:p>
            <a:endParaRPr lang="en-IN" dirty="0"/>
          </a:p>
          <a:p>
            <a:r>
              <a:rPr lang="en-IN" dirty="0"/>
              <a:t>In the cytochromes these iron atoms are part of a </a:t>
            </a:r>
            <a:r>
              <a:rPr lang="en-IN" dirty="0" err="1"/>
              <a:t>heme</a:t>
            </a:r>
            <a:r>
              <a:rPr lang="en-IN" dirty="0"/>
              <a:t> group (</a:t>
            </a:r>
            <a:r>
              <a:rPr lang="en-IN" b="1" dirty="0"/>
              <a:t>figure 8.13</a:t>
            </a:r>
            <a:r>
              <a:rPr lang="en-IN" dirty="0"/>
              <a:t>) or other similar iron-porphyrin rings. </a:t>
            </a:r>
          </a:p>
          <a:p>
            <a:endParaRPr lang="en-IN" dirty="0"/>
          </a:p>
          <a:p>
            <a:endParaRPr lang="en-IN" dirty="0"/>
          </a:p>
        </p:txBody>
      </p:sp>
      <p:pic>
        <p:nvPicPr>
          <p:cNvPr id="4" name="Picture 3">
            <a:extLst>
              <a:ext uri="{FF2B5EF4-FFF2-40B4-BE49-F238E27FC236}">
                <a16:creationId xmlns:a16="http://schemas.microsoft.com/office/drawing/2014/main" id="{329E96DE-10E7-46CD-8501-AE84238B4C8A}"/>
              </a:ext>
            </a:extLst>
          </p:cNvPr>
          <p:cNvPicPr>
            <a:picLocks noChangeAspect="1"/>
          </p:cNvPicPr>
          <p:nvPr/>
        </p:nvPicPr>
        <p:blipFill>
          <a:blip r:embed="rId2"/>
          <a:stretch>
            <a:fillRect/>
          </a:stretch>
        </p:blipFill>
        <p:spPr>
          <a:xfrm>
            <a:off x="997359" y="3606774"/>
            <a:ext cx="3631791" cy="789039"/>
          </a:xfrm>
          <a:prstGeom prst="rect">
            <a:avLst/>
          </a:prstGeom>
        </p:spPr>
      </p:pic>
      <p:pic>
        <p:nvPicPr>
          <p:cNvPr id="7" name="Content Placeholder 3">
            <a:extLst>
              <a:ext uri="{FF2B5EF4-FFF2-40B4-BE49-F238E27FC236}">
                <a16:creationId xmlns:a16="http://schemas.microsoft.com/office/drawing/2014/main" id="{9F4D3611-ABCB-4503-9922-1F8A0A280508}"/>
              </a:ext>
            </a:extLst>
          </p:cNvPr>
          <p:cNvPicPr>
            <a:picLocks noGrp="1" noChangeAspect="1"/>
          </p:cNvPicPr>
          <p:nvPr>
            <p:ph sz="half" idx="2"/>
          </p:nvPr>
        </p:nvPicPr>
        <p:blipFill>
          <a:blip r:embed="rId3"/>
          <a:stretch>
            <a:fillRect/>
          </a:stretch>
        </p:blipFill>
        <p:spPr>
          <a:xfrm>
            <a:off x="5102941" y="1825625"/>
            <a:ext cx="3412408" cy="4235961"/>
          </a:xfrm>
          <a:prstGeom prst="rect">
            <a:avLst/>
          </a:prstGeom>
        </p:spPr>
      </p:pic>
    </p:spTree>
    <p:extLst>
      <p:ext uri="{BB962C8B-B14F-4D97-AF65-F5344CB8AC3E}">
        <p14:creationId xmlns:p14="http://schemas.microsoft.com/office/powerpoint/2010/main" val="38195013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34A053B6-A078-495E-AB83-96517C02DF7F}"/>
              </a:ext>
            </a:extLst>
          </p:cNvPr>
          <p:cNvSpPr>
            <a:spLocks noGrp="1"/>
          </p:cNvSpPr>
          <p:nvPr>
            <p:ph type="title"/>
          </p:nvPr>
        </p:nvSpPr>
        <p:spPr/>
        <p:txBody>
          <a:bodyPr/>
          <a:lstStyle/>
          <a:p>
            <a:pPr eaLnBrk="1" hangingPunct="1"/>
            <a:r>
              <a:rPr lang="en-US" altLang="en-US"/>
              <a:t>Table: Cytochromes of aerobic ETC</a:t>
            </a:r>
          </a:p>
        </p:txBody>
      </p:sp>
      <p:graphicFrame>
        <p:nvGraphicFramePr>
          <p:cNvPr id="4" name="Content Placeholder 3">
            <a:extLst>
              <a:ext uri="{FF2B5EF4-FFF2-40B4-BE49-F238E27FC236}">
                <a16:creationId xmlns:a16="http://schemas.microsoft.com/office/drawing/2014/main" id="{8D38E334-2D03-4FE9-BAE4-3D2A4DB7CABB}"/>
              </a:ext>
            </a:extLst>
          </p:cNvPr>
          <p:cNvGraphicFramePr>
            <a:graphicFrameLocks noGrp="1"/>
          </p:cNvGraphicFramePr>
          <p:nvPr>
            <p:ph idx="1"/>
          </p:nvPr>
        </p:nvGraphicFramePr>
        <p:xfrm>
          <a:off x="457199" y="1600200"/>
          <a:ext cx="8173452" cy="4938320"/>
        </p:xfrm>
        <a:graphic>
          <a:graphicData uri="http://schemas.openxmlformats.org/drawingml/2006/table">
            <a:tbl>
              <a:tblPr firstRow="1" bandRow="1">
                <a:tableStyleId>{5C22544A-7EE6-4342-B048-85BDC9FD1C3A}</a:tableStyleId>
              </a:tblPr>
              <a:tblGrid>
                <a:gridCol w="2043363">
                  <a:extLst>
                    <a:ext uri="{9D8B030D-6E8A-4147-A177-3AD203B41FA5}">
                      <a16:colId xmlns:a16="http://schemas.microsoft.com/office/drawing/2014/main" val="20000"/>
                    </a:ext>
                  </a:extLst>
                </a:gridCol>
                <a:gridCol w="2043363">
                  <a:extLst>
                    <a:ext uri="{9D8B030D-6E8A-4147-A177-3AD203B41FA5}">
                      <a16:colId xmlns:a16="http://schemas.microsoft.com/office/drawing/2014/main" val="20001"/>
                    </a:ext>
                  </a:extLst>
                </a:gridCol>
                <a:gridCol w="2043363">
                  <a:extLst>
                    <a:ext uri="{9D8B030D-6E8A-4147-A177-3AD203B41FA5}">
                      <a16:colId xmlns:a16="http://schemas.microsoft.com/office/drawing/2014/main" val="20002"/>
                    </a:ext>
                  </a:extLst>
                </a:gridCol>
                <a:gridCol w="2043363">
                  <a:extLst>
                    <a:ext uri="{9D8B030D-6E8A-4147-A177-3AD203B41FA5}">
                      <a16:colId xmlns:a16="http://schemas.microsoft.com/office/drawing/2014/main" val="20003"/>
                    </a:ext>
                  </a:extLst>
                </a:gridCol>
              </a:tblGrid>
              <a:tr h="914522">
                <a:tc>
                  <a:txBody>
                    <a:bodyPr/>
                    <a:lstStyle/>
                    <a:p>
                      <a:r>
                        <a:rPr lang="en-US" sz="1800" dirty="0"/>
                        <a:t>Cytochromes</a:t>
                      </a:r>
                    </a:p>
                  </a:txBody>
                  <a:tcPr marL="91436" marR="91436" marT="45726" marB="45726"/>
                </a:tc>
                <a:tc>
                  <a:txBody>
                    <a:bodyPr/>
                    <a:lstStyle/>
                    <a:p>
                      <a:r>
                        <a:rPr lang="en-US" sz="1800" dirty="0"/>
                        <a:t>Prosthetic</a:t>
                      </a:r>
                      <a:r>
                        <a:rPr lang="en-US" sz="1800" baseline="0" dirty="0"/>
                        <a:t> group (number)</a:t>
                      </a:r>
                      <a:endParaRPr lang="en-US" sz="1800" dirty="0"/>
                    </a:p>
                  </a:txBody>
                  <a:tcPr marL="91436" marR="91436" marT="45726" marB="45726"/>
                </a:tc>
                <a:tc>
                  <a:txBody>
                    <a:bodyPr/>
                    <a:lstStyle/>
                    <a:p>
                      <a:r>
                        <a:rPr lang="en-US" sz="1800" dirty="0"/>
                        <a:t>Mol. Wt.</a:t>
                      </a:r>
                    </a:p>
                  </a:txBody>
                  <a:tcPr marL="91436" marR="91436" marT="45726" marB="45726"/>
                </a:tc>
                <a:tc>
                  <a:txBody>
                    <a:bodyPr/>
                    <a:lstStyle/>
                    <a:p>
                      <a:r>
                        <a:rPr lang="en-US" sz="1800" dirty="0"/>
                        <a:t>E’</a:t>
                      </a:r>
                      <a:r>
                        <a:rPr lang="en-US" sz="1800" baseline="-25000" dirty="0"/>
                        <a:t>0 </a:t>
                      </a:r>
                      <a:r>
                        <a:rPr lang="en-US" sz="1800" baseline="0" dirty="0"/>
                        <a:t> value (V)</a:t>
                      </a:r>
                      <a:endParaRPr lang="en-US" sz="1800" dirty="0"/>
                    </a:p>
                  </a:txBody>
                  <a:tcPr marL="91436" marR="91436" marT="45726" marB="45726"/>
                </a:tc>
                <a:extLst>
                  <a:ext uri="{0D108BD9-81ED-4DB2-BD59-A6C34878D82A}">
                    <a16:rowId xmlns:a16="http://schemas.microsoft.com/office/drawing/2014/main" val="10000"/>
                  </a:ext>
                </a:extLst>
              </a:tr>
              <a:tr h="640165">
                <a:tc>
                  <a:txBody>
                    <a:bodyPr/>
                    <a:lstStyle/>
                    <a:p>
                      <a:pPr algn="ctr"/>
                      <a:r>
                        <a:rPr lang="en-US" sz="2400" b="1" dirty="0"/>
                        <a:t>a</a:t>
                      </a:r>
                      <a:r>
                        <a:rPr lang="en-US" sz="2400" b="1" baseline="-25000" dirty="0"/>
                        <a:t>1</a:t>
                      </a:r>
                    </a:p>
                  </a:txBody>
                  <a:tcPr marL="91436" marR="91436" marT="45726" marB="45726"/>
                </a:tc>
                <a:tc>
                  <a:txBody>
                    <a:bodyPr/>
                    <a:lstStyle/>
                    <a:p>
                      <a:pPr algn="ctr"/>
                      <a:r>
                        <a:rPr lang="en-US" sz="1800" b="1" dirty="0"/>
                        <a:t>2 heme</a:t>
                      </a:r>
                      <a:r>
                        <a:rPr lang="en-US" sz="1800" b="1" baseline="0" dirty="0"/>
                        <a:t> a</a:t>
                      </a:r>
                      <a:endParaRPr lang="en-US" sz="1800" b="1" dirty="0"/>
                    </a:p>
                  </a:txBody>
                  <a:tcPr marL="91436" marR="91436" marT="45726" marB="45726"/>
                </a:tc>
                <a:tc>
                  <a:txBody>
                    <a:bodyPr/>
                    <a:lstStyle/>
                    <a:p>
                      <a:pPr algn="ctr"/>
                      <a:endParaRPr lang="en-US" sz="1800" b="1" dirty="0"/>
                    </a:p>
                  </a:txBody>
                  <a:tcPr marL="91436" marR="91436" marT="45726" marB="45726"/>
                </a:tc>
                <a:tc>
                  <a:txBody>
                    <a:bodyPr/>
                    <a:lstStyle/>
                    <a:p>
                      <a:pPr algn="ctr"/>
                      <a:r>
                        <a:rPr lang="en-US" sz="1800" b="1" dirty="0"/>
                        <a:t>+0.14 and +0.25</a:t>
                      </a:r>
                    </a:p>
                  </a:txBody>
                  <a:tcPr marL="91436" marR="91436" marT="45726" marB="45726"/>
                </a:tc>
                <a:extLst>
                  <a:ext uri="{0D108BD9-81ED-4DB2-BD59-A6C34878D82A}">
                    <a16:rowId xmlns:a16="http://schemas.microsoft.com/office/drawing/2014/main" val="10001"/>
                  </a:ext>
                </a:extLst>
              </a:tr>
              <a:tr h="914522">
                <a:tc>
                  <a:txBody>
                    <a:bodyPr/>
                    <a:lstStyle/>
                    <a:p>
                      <a:pPr algn="ctr"/>
                      <a:r>
                        <a:rPr lang="en-US" sz="2400" b="1" dirty="0"/>
                        <a:t>aa</a:t>
                      </a:r>
                      <a:r>
                        <a:rPr lang="en-US" sz="2400" b="1" baseline="-25000" dirty="0"/>
                        <a:t>3</a:t>
                      </a:r>
                      <a:endParaRPr lang="en-US" sz="2400" b="1" dirty="0"/>
                    </a:p>
                  </a:txBody>
                  <a:tcPr marL="91436" marR="91436" marT="45726" marB="45726"/>
                </a:tc>
                <a:tc>
                  <a:txBody>
                    <a:bodyPr/>
                    <a:lstStyle/>
                    <a:p>
                      <a:pPr algn="ctr"/>
                      <a:r>
                        <a:rPr lang="en-US" sz="1800" b="1" dirty="0"/>
                        <a:t>heme a</a:t>
                      </a:r>
                    </a:p>
                  </a:txBody>
                  <a:tcPr marL="91436" marR="91436" marT="45726" marB="45726"/>
                </a:tc>
                <a:tc>
                  <a:txBody>
                    <a:bodyPr/>
                    <a:lstStyle/>
                    <a:p>
                      <a:pPr algn="ctr"/>
                      <a:r>
                        <a:rPr lang="en-US" sz="1800" b="1" dirty="0"/>
                        <a:t>73000</a:t>
                      </a:r>
                    </a:p>
                  </a:txBody>
                  <a:tcPr marL="91436" marR="91436" marT="45726" marB="45726"/>
                </a:tc>
                <a:tc>
                  <a:txBody>
                    <a:bodyPr/>
                    <a:lstStyle/>
                    <a:p>
                      <a:pPr algn="ctr"/>
                      <a:r>
                        <a:rPr lang="en-US" sz="1800" b="1" dirty="0"/>
                        <a:t>+0.20</a:t>
                      </a:r>
                      <a:r>
                        <a:rPr lang="en-US" sz="1800" b="1" baseline="0" dirty="0"/>
                        <a:t> to +0.27 and +0.36 to +0.38</a:t>
                      </a:r>
                      <a:endParaRPr lang="en-US" sz="1800" b="1" dirty="0"/>
                    </a:p>
                  </a:txBody>
                  <a:tcPr marL="91436" marR="91436" marT="45726" marB="45726"/>
                </a:tc>
                <a:extLst>
                  <a:ext uri="{0D108BD9-81ED-4DB2-BD59-A6C34878D82A}">
                    <a16:rowId xmlns:a16="http://schemas.microsoft.com/office/drawing/2014/main" val="10002"/>
                  </a:ext>
                </a:extLst>
              </a:tr>
              <a:tr h="370889">
                <a:tc>
                  <a:txBody>
                    <a:bodyPr/>
                    <a:lstStyle/>
                    <a:p>
                      <a:pPr algn="ctr"/>
                      <a:r>
                        <a:rPr lang="en-US" sz="2400" b="1" dirty="0"/>
                        <a:t>b</a:t>
                      </a:r>
                    </a:p>
                  </a:txBody>
                  <a:tcPr marL="91436" marR="91436" marT="45726" marB="45726"/>
                </a:tc>
                <a:tc>
                  <a:txBody>
                    <a:bodyPr/>
                    <a:lstStyle/>
                    <a:p>
                      <a:pPr algn="ctr"/>
                      <a:r>
                        <a:rPr lang="en-US" sz="1800" b="1" dirty="0"/>
                        <a:t>heme b</a:t>
                      </a:r>
                    </a:p>
                  </a:txBody>
                  <a:tcPr marL="91436" marR="91436" marT="45726" marB="45726"/>
                </a:tc>
                <a:tc>
                  <a:txBody>
                    <a:bodyPr/>
                    <a:lstStyle/>
                    <a:p>
                      <a:pPr algn="ctr"/>
                      <a:r>
                        <a:rPr lang="en-US" sz="1800" b="1" dirty="0"/>
                        <a:t>12000 to 17500</a:t>
                      </a:r>
                    </a:p>
                  </a:txBody>
                  <a:tcPr marL="91436" marR="91436" marT="45726" marB="45726"/>
                </a:tc>
                <a:tc>
                  <a:txBody>
                    <a:bodyPr/>
                    <a:lstStyle/>
                    <a:p>
                      <a:pPr algn="ctr"/>
                      <a:r>
                        <a:rPr lang="en-US" sz="1800" b="1" dirty="0"/>
                        <a:t>-0.11 to +0.11</a:t>
                      </a:r>
                    </a:p>
                  </a:txBody>
                  <a:tcPr marL="91436" marR="91436" marT="45726" marB="45726"/>
                </a:tc>
                <a:extLst>
                  <a:ext uri="{0D108BD9-81ED-4DB2-BD59-A6C34878D82A}">
                    <a16:rowId xmlns:a16="http://schemas.microsoft.com/office/drawing/2014/main" val="10003"/>
                  </a:ext>
                </a:extLst>
              </a:tr>
              <a:tr h="640165">
                <a:tc>
                  <a:txBody>
                    <a:bodyPr/>
                    <a:lstStyle/>
                    <a:p>
                      <a:pPr algn="ctr"/>
                      <a:r>
                        <a:rPr lang="en-US" sz="2400" b="1" dirty="0"/>
                        <a:t>c</a:t>
                      </a:r>
                    </a:p>
                  </a:txBody>
                  <a:tcPr marL="91436" marR="91436" marT="45726" marB="45726"/>
                </a:tc>
                <a:tc>
                  <a:txBody>
                    <a:bodyPr/>
                    <a:lstStyle/>
                    <a:p>
                      <a:pPr algn="ctr"/>
                      <a:r>
                        <a:rPr lang="en-US" sz="1800" b="1" dirty="0"/>
                        <a:t>heme</a:t>
                      </a:r>
                      <a:r>
                        <a:rPr lang="en-US" sz="1800" b="1" baseline="0" dirty="0"/>
                        <a:t> c</a:t>
                      </a:r>
                      <a:endParaRPr lang="en-US" sz="1800" b="1" dirty="0"/>
                    </a:p>
                  </a:txBody>
                  <a:tcPr marL="91436" marR="91436" marT="45726" marB="45726"/>
                </a:tc>
                <a:tc>
                  <a:txBody>
                    <a:bodyPr/>
                    <a:lstStyle/>
                    <a:p>
                      <a:pPr algn="ctr"/>
                      <a:r>
                        <a:rPr lang="en-US" sz="1800" b="1" dirty="0"/>
                        <a:t>12000 to 100,000</a:t>
                      </a:r>
                    </a:p>
                  </a:txBody>
                  <a:tcPr marL="91436" marR="91436" marT="45726" marB="45726"/>
                </a:tc>
                <a:tc>
                  <a:txBody>
                    <a:bodyPr/>
                    <a:lstStyle/>
                    <a:p>
                      <a:pPr algn="ctr"/>
                      <a:r>
                        <a:rPr lang="en-US" sz="1800" b="1" dirty="0"/>
                        <a:t>+0.19 to +0.34</a:t>
                      </a:r>
                    </a:p>
                  </a:txBody>
                  <a:tcPr marL="91436" marR="91436" marT="45726" marB="45726"/>
                </a:tc>
                <a:extLst>
                  <a:ext uri="{0D108BD9-81ED-4DB2-BD59-A6C34878D82A}">
                    <a16:rowId xmlns:a16="http://schemas.microsoft.com/office/drawing/2014/main" val="10004"/>
                  </a:ext>
                </a:extLst>
              </a:tr>
              <a:tr h="914522">
                <a:tc>
                  <a:txBody>
                    <a:bodyPr/>
                    <a:lstStyle/>
                    <a:p>
                      <a:pPr algn="ctr"/>
                      <a:r>
                        <a:rPr lang="en-US" sz="2400" b="1" dirty="0"/>
                        <a:t>d</a:t>
                      </a:r>
                    </a:p>
                  </a:txBody>
                  <a:tcPr marL="91436" marR="91436" marT="45726" marB="45726"/>
                </a:tc>
                <a:tc>
                  <a:txBody>
                    <a:bodyPr/>
                    <a:lstStyle/>
                    <a:p>
                      <a:pPr algn="ctr"/>
                      <a:r>
                        <a:rPr lang="en-US" sz="1800" b="1" dirty="0"/>
                        <a:t>2 heme d</a:t>
                      </a:r>
                    </a:p>
                    <a:p>
                      <a:pPr algn="ctr"/>
                      <a:r>
                        <a:rPr lang="en-US" sz="1800" b="1" dirty="0"/>
                        <a:t>2 heme b</a:t>
                      </a:r>
                    </a:p>
                  </a:txBody>
                  <a:tcPr marL="91436" marR="91436" marT="45726" marB="45726"/>
                </a:tc>
                <a:tc>
                  <a:txBody>
                    <a:bodyPr/>
                    <a:lstStyle/>
                    <a:p>
                      <a:pPr algn="ctr"/>
                      <a:r>
                        <a:rPr lang="en-US" sz="1800" b="1" dirty="0"/>
                        <a:t>350000</a:t>
                      </a:r>
                    </a:p>
                  </a:txBody>
                  <a:tcPr marL="91436" marR="91436" marT="45726" marB="45726"/>
                </a:tc>
                <a:tc>
                  <a:txBody>
                    <a:bodyPr/>
                    <a:lstStyle/>
                    <a:p>
                      <a:pPr algn="ctr"/>
                      <a:r>
                        <a:rPr lang="en-US" sz="1800" b="1" dirty="0"/>
                        <a:t>+0.28</a:t>
                      </a:r>
                    </a:p>
                    <a:p>
                      <a:pPr algn="ctr"/>
                      <a:r>
                        <a:rPr lang="en-US" sz="1800" b="1" dirty="0"/>
                        <a:t>+0.14 and +0.26</a:t>
                      </a:r>
                    </a:p>
                  </a:txBody>
                  <a:tcPr marL="91436" marR="91436" marT="45726" marB="45726"/>
                </a:tc>
                <a:extLst>
                  <a:ext uri="{0D108BD9-81ED-4DB2-BD59-A6C34878D82A}">
                    <a16:rowId xmlns:a16="http://schemas.microsoft.com/office/drawing/2014/main" val="10005"/>
                  </a:ext>
                </a:extLst>
              </a:tr>
              <a:tr h="370889">
                <a:tc>
                  <a:txBody>
                    <a:bodyPr/>
                    <a:lstStyle/>
                    <a:p>
                      <a:pPr algn="ctr"/>
                      <a:r>
                        <a:rPr lang="en-US" sz="2400" b="1" dirty="0"/>
                        <a:t>o</a:t>
                      </a:r>
                    </a:p>
                  </a:txBody>
                  <a:tcPr marL="91436" marR="91436" marT="45726" marB="45726"/>
                </a:tc>
                <a:tc>
                  <a:txBody>
                    <a:bodyPr/>
                    <a:lstStyle/>
                    <a:p>
                      <a:pPr algn="ctr"/>
                      <a:r>
                        <a:rPr lang="en-US" sz="1800" b="1" dirty="0"/>
                        <a:t>2 heme b</a:t>
                      </a:r>
                    </a:p>
                  </a:txBody>
                  <a:tcPr marL="91436" marR="91436" marT="45726" marB="45726"/>
                </a:tc>
                <a:tc>
                  <a:txBody>
                    <a:bodyPr/>
                    <a:lstStyle/>
                    <a:p>
                      <a:pPr algn="ctr"/>
                      <a:r>
                        <a:rPr lang="en-US" sz="1800" b="1" dirty="0"/>
                        <a:t>28000</a:t>
                      </a:r>
                    </a:p>
                  </a:txBody>
                  <a:tcPr marL="91436" marR="91436" marT="45726" marB="45726"/>
                </a:tc>
                <a:tc>
                  <a:txBody>
                    <a:bodyPr/>
                    <a:lstStyle/>
                    <a:p>
                      <a:pPr algn="ctr"/>
                      <a:r>
                        <a:rPr lang="en-US" sz="1800" b="1" dirty="0"/>
                        <a:t>_0.12 to +0.42</a:t>
                      </a:r>
                    </a:p>
                  </a:txBody>
                  <a:tcPr marL="91436" marR="91436" marT="45726" marB="45726"/>
                </a:tc>
                <a:extLst>
                  <a:ext uri="{0D108BD9-81ED-4DB2-BD59-A6C34878D82A}">
                    <a16:rowId xmlns:a16="http://schemas.microsoft.com/office/drawing/2014/main" val="10006"/>
                  </a:ext>
                </a:extLst>
              </a:tr>
            </a:tbl>
          </a:graphicData>
        </a:graphic>
      </p:graphicFrame>
      <p:sp>
        <p:nvSpPr>
          <p:cNvPr id="2" name="Footer Placeholder 1">
            <a:extLst>
              <a:ext uri="{FF2B5EF4-FFF2-40B4-BE49-F238E27FC236}">
                <a16:creationId xmlns:a16="http://schemas.microsoft.com/office/drawing/2014/main" id="{0ADE905C-7628-44AD-8B77-C19FD0698221}"/>
              </a:ext>
            </a:extLst>
          </p:cNvPr>
          <p:cNvSpPr>
            <a:spLocks noGrp="1"/>
          </p:cNvSpPr>
          <p:nvPr>
            <p:ph type="ftr" sz="quarter" idx="11"/>
          </p:nvPr>
        </p:nvSpPr>
        <p:spPr/>
        <p:txBody>
          <a:bodyPr/>
          <a:lstStyle/>
          <a:p>
            <a:r>
              <a:rPr lang="en-IN"/>
              <a:t>www.nsjunnarkar.in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672C9DB1-FB9B-42C3-AD87-5F567C73898A}"/>
              </a:ext>
            </a:extLst>
          </p:cNvPr>
          <p:cNvSpPr>
            <a:spLocks noGrp="1"/>
          </p:cNvSpPr>
          <p:nvPr>
            <p:ph type="title"/>
          </p:nvPr>
        </p:nvSpPr>
        <p:spPr/>
        <p:txBody>
          <a:bodyPr/>
          <a:lstStyle/>
          <a:p>
            <a:pPr eaLnBrk="1" hangingPunct="1"/>
            <a:endParaRPr lang="en-US" altLang="en-US"/>
          </a:p>
        </p:txBody>
      </p:sp>
      <p:sp>
        <p:nvSpPr>
          <p:cNvPr id="25603" name="Content Placeholder 2">
            <a:extLst>
              <a:ext uri="{FF2B5EF4-FFF2-40B4-BE49-F238E27FC236}">
                <a16:creationId xmlns:a16="http://schemas.microsoft.com/office/drawing/2014/main" id="{FFC91711-5362-47AF-97B1-1A72E0B93754}"/>
              </a:ext>
            </a:extLst>
          </p:cNvPr>
          <p:cNvSpPr>
            <a:spLocks noGrp="1"/>
          </p:cNvSpPr>
          <p:nvPr>
            <p:ph idx="1"/>
          </p:nvPr>
        </p:nvSpPr>
        <p:spPr/>
        <p:txBody>
          <a:bodyPr/>
          <a:lstStyle/>
          <a:p>
            <a:pPr eaLnBrk="1" hangingPunct="1"/>
            <a:r>
              <a:rPr lang="en-US" altLang="en-US"/>
              <a:t>Cytochrome composition of bacteria is variable among species and environments. </a:t>
            </a:r>
          </a:p>
          <a:p>
            <a:pPr eaLnBrk="1" hangingPunct="1"/>
            <a:r>
              <a:rPr lang="en-US" altLang="en-US"/>
              <a:t>For eg. An aerobically grown culture will have a different cytochrome composition from that of the same strain grown anaerobically or even grown with a restricted supply of oxygen. </a:t>
            </a:r>
          </a:p>
        </p:txBody>
      </p:sp>
      <p:sp>
        <p:nvSpPr>
          <p:cNvPr id="2" name="Footer Placeholder 1">
            <a:extLst>
              <a:ext uri="{FF2B5EF4-FFF2-40B4-BE49-F238E27FC236}">
                <a16:creationId xmlns:a16="http://schemas.microsoft.com/office/drawing/2014/main" id="{3DCE00E3-2283-45F6-BA5A-5AB70FFC40B3}"/>
              </a:ext>
            </a:extLst>
          </p:cNvPr>
          <p:cNvSpPr>
            <a:spLocks noGrp="1"/>
          </p:cNvSpPr>
          <p:nvPr>
            <p:ph type="ftr" sz="quarter" idx="11"/>
          </p:nvPr>
        </p:nvSpPr>
        <p:spPr/>
        <p:txBody>
          <a:bodyPr/>
          <a:lstStyle/>
          <a:p>
            <a:r>
              <a:rPr lang="en-IN"/>
              <a:t>www.nsjunnarkar.in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FC0FE-8C98-4221-BB53-47ACF873F523}"/>
              </a:ext>
            </a:extLst>
          </p:cNvPr>
          <p:cNvSpPr>
            <a:spLocks noGrp="1"/>
          </p:cNvSpPr>
          <p:nvPr>
            <p:ph type="title"/>
          </p:nvPr>
        </p:nvSpPr>
        <p:spPr/>
        <p:txBody>
          <a:bodyPr/>
          <a:lstStyle/>
          <a:p>
            <a:r>
              <a:rPr lang="en-IN" b="1" dirty="0"/>
              <a:t>Non-</a:t>
            </a:r>
            <a:r>
              <a:rPr lang="en-IN" b="1" dirty="0" err="1"/>
              <a:t>heme</a:t>
            </a:r>
            <a:r>
              <a:rPr lang="en-IN" b="1" dirty="0"/>
              <a:t> Fe-S proteins: </a:t>
            </a:r>
            <a:r>
              <a:rPr lang="en-IN" b="1" dirty="0" err="1"/>
              <a:t>eg.</a:t>
            </a:r>
            <a:r>
              <a:rPr lang="en-IN" b="1" dirty="0"/>
              <a:t> Ferredoxin</a:t>
            </a:r>
          </a:p>
        </p:txBody>
      </p:sp>
      <p:sp>
        <p:nvSpPr>
          <p:cNvPr id="3" name="Content Placeholder 2">
            <a:extLst>
              <a:ext uri="{FF2B5EF4-FFF2-40B4-BE49-F238E27FC236}">
                <a16:creationId xmlns:a16="http://schemas.microsoft.com/office/drawing/2014/main" id="{64F3DA2A-0823-43DD-BA68-8227B39DC552}"/>
              </a:ext>
            </a:extLst>
          </p:cNvPr>
          <p:cNvSpPr>
            <a:spLocks noGrp="1"/>
          </p:cNvSpPr>
          <p:nvPr>
            <p:ph idx="1"/>
          </p:nvPr>
        </p:nvSpPr>
        <p:spPr/>
        <p:txBody>
          <a:bodyPr>
            <a:normAutofit/>
          </a:bodyPr>
          <a:lstStyle/>
          <a:p>
            <a:r>
              <a:rPr lang="en-IN" dirty="0"/>
              <a:t>Several different cytochromes, each of which consists of a protein and an iron porphyrin ring, are a prominent part of electron transport chains.</a:t>
            </a:r>
          </a:p>
          <a:p>
            <a:r>
              <a:rPr lang="en-IN" dirty="0"/>
              <a:t>Some iron containing electron-carrying proteins lack a </a:t>
            </a:r>
            <a:r>
              <a:rPr lang="en-IN" dirty="0" err="1"/>
              <a:t>heme</a:t>
            </a:r>
            <a:r>
              <a:rPr lang="en-IN" dirty="0"/>
              <a:t> group and are called </a:t>
            </a:r>
            <a:r>
              <a:rPr lang="en-IN" b="1" dirty="0"/>
              <a:t>nonheme iron proteins. </a:t>
            </a:r>
          </a:p>
          <a:p>
            <a:r>
              <a:rPr lang="en-IN" dirty="0"/>
              <a:t>They are often referred to as</a:t>
            </a:r>
            <a:r>
              <a:rPr lang="en-IN" b="1" dirty="0"/>
              <a:t> iron-</a:t>
            </a:r>
            <a:r>
              <a:rPr lang="en-IN" b="1" dirty="0" err="1"/>
              <a:t>sulfur</a:t>
            </a:r>
            <a:r>
              <a:rPr lang="en-IN" b="1" dirty="0"/>
              <a:t> (Fe-S) proteins </a:t>
            </a:r>
            <a:r>
              <a:rPr lang="en-IN" dirty="0"/>
              <a:t>because the iron is associated with </a:t>
            </a:r>
            <a:r>
              <a:rPr lang="en-IN" dirty="0" err="1"/>
              <a:t>sulfur</a:t>
            </a:r>
            <a:r>
              <a:rPr lang="en-IN" dirty="0"/>
              <a:t> atoms. </a:t>
            </a:r>
          </a:p>
          <a:p>
            <a:pPr marL="0" indent="0">
              <a:buNone/>
            </a:pPr>
            <a:endParaRPr lang="en-IN" dirty="0"/>
          </a:p>
          <a:p>
            <a:endParaRPr lang="en-IN" dirty="0"/>
          </a:p>
        </p:txBody>
      </p:sp>
    </p:spTree>
    <p:extLst>
      <p:ext uri="{BB962C8B-B14F-4D97-AF65-F5344CB8AC3E}">
        <p14:creationId xmlns:p14="http://schemas.microsoft.com/office/powerpoint/2010/main" val="31471386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7DA87-A3C5-44A2-8409-AB2C386566E2}"/>
              </a:ext>
            </a:extLst>
          </p:cNvPr>
          <p:cNvSpPr>
            <a:spLocks noGrp="1"/>
          </p:cNvSpPr>
          <p:nvPr>
            <p:ph type="title"/>
          </p:nvPr>
        </p:nvSpPr>
        <p:spPr/>
        <p:txBody>
          <a:bodyPr/>
          <a:lstStyle/>
          <a:p>
            <a:r>
              <a:rPr lang="en-IN" b="1" dirty="0"/>
              <a:t>Ferredoxin</a:t>
            </a:r>
          </a:p>
        </p:txBody>
      </p:sp>
      <p:sp>
        <p:nvSpPr>
          <p:cNvPr id="3" name="Content Placeholder 2">
            <a:extLst>
              <a:ext uri="{FF2B5EF4-FFF2-40B4-BE49-F238E27FC236}">
                <a16:creationId xmlns:a16="http://schemas.microsoft.com/office/drawing/2014/main" id="{BC002F79-091C-452D-A646-6AF75D223EEF}"/>
              </a:ext>
            </a:extLst>
          </p:cNvPr>
          <p:cNvSpPr>
            <a:spLocks noGrp="1"/>
          </p:cNvSpPr>
          <p:nvPr>
            <p:ph idx="1"/>
          </p:nvPr>
        </p:nvSpPr>
        <p:spPr/>
        <p:txBody>
          <a:bodyPr>
            <a:normAutofit/>
          </a:bodyPr>
          <a:lstStyle/>
          <a:p>
            <a:r>
              <a:rPr lang="en-IN" b="1" dirty="0"/>
              <a:t>Ferredoxin </a:t>
            </a:r>
            <a:r>
              <a:rPr lang="en-IN" dirty="0"/>
              <a:t>is a non-</a:t>
            </a:r>
            <a:r>
              <a:rPr lang="en-IN" dirty="0" err="1"/>
              <a:t>heme</a:t>
            </a:r>
            <a:r>
              <a:rPr lang="en-IN" dirty="0"/>
              <a:t> iron protein active in photosynthetic electron transport and several other electron transport processes. </a:t>
            </a:r>
          </a:p>
          <a:p>
            <a:r>
              <a:rPr lang="en-IN" dirty="0"/>
              <a:t>Even though its iron atoms are not bound to a </a:t>
            </a:r>
            <a:r>
              <a:rPr lang="en-IN" dirty="0" err="1"/>
              <a:t>heme</a:t>
            </a:r>
            <a:r>
              <a:rPr lang="en-IN" dirty="0"/>
              <a:t> group, they still undergo reversible oxidation and reduction reactions.</a:t>
            </a:r>
          </a:p>
          <a:p>
            <a:r>
              <a:rPr lang="en-IN" dirty="0"/>
              <a:t>Like cytochromes, they carry only one electron at a time.</a:t>
            </a:r>
          </a:p>
          <a:p>
            <a:endParaRPr lang="en-IN" dirty="0"/>
          </a:p>
        </p:txBody>
      </p:sp>
    </p:spTree>
    <p:extLst>
      <p:ext uri="{BB962C8B-B14F-4D97-AF65-F5344CB8AC3E}">
        <p14:creationId xmlns:p14="http://schemas.microsoft.com/office/powerpoint/2010/main" val="16263583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F04D9-EAF6-4868-88A2-5C7E6AF0C012}"/>
              </a:ext>
            </a:extLst>
          </p:cNvPr>
          <p:cNvSpPr>
            <a:spLocks noGrp="1"/>
          </p:cNvSpPr>
          <p:nvPr>
            <p:ph type="title"/>
          </p:nvPr>
        </p:nvSpPr>
        <p:spPr/>
        <p:txBody>
          <a:bodyPr/>
          <a:lstStyle/>
          <a:p>
            <a:r>
              <a:rPr lang="en-US" dirty="0"/>
              <a:t>Electron transport chain</a:t>
            </a:r>
            <a:endParaRPr lang="en-IN" dirty="0"/>
          </a:p>
        </p:txBody>
      </p:sp>
      <p:pic>
        <p:nvPicPr>
          <p:cNvPr id="4" name="Content Placeholder 3">
            <a:extLst>
              <a:ext uri="{FF2B5EF4-FFF2-40B4-BE49-F238E27FC236}">
                <a16:creationId xmlns:a16="http://schemas.microsoft.com/office/drawing/2014/main" id="{2338CDEF-C55C-4002-9984-E155808FCCAF}"/>
              </a:ext>
            </a:extLst>
          </p:cNvPr>
          <p:cNvPicPr>
            <a:picLocks noGrp="1" noChangeAspect="1"/>
          </p:cNvPicPr>
          <p:nvPr>
            <p:ph idx="1"/>
          </p:nvPr>
        </p:nvPicPr>
        <p:blipFill>
          <a:blip r:embed="rId2"/>
          <a:stretch>
            <a:fillRect/>
          </a:stretch>
        </p:blipFill>
        <p:spPr>
          <a:xfrm>
            <a:off x="1725562" y="1690690"/>
            <a:ext cx="5678128" cy="4802184"/>
          </a:xfrm>
          <a:prstGeom prst="rect">
            <a:avLst/>
          </a:prstGeom>
        </p:spPr>
      </p:pic>
    </p:spTree>
    <p:extLst>
      <p:ext uri="{BB962C8B-B14F-4D97-AF65-F5344CB8AC3E}">
        <p14:creationId xmlns:p14="http://schemas.microsoft.com/office/powerpoint/2010/main" val="1466555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73B80-8D89-4211-AD29-6710EA0BBD4D}"/>
              </a:ext>
            </a:extLst>
          </p:cNvPr>
          <p:cNvSpPr>
            <a:spLocks noGrp="1"/>
          </p:cNvSpPr>
          <p:nvPr>
            <p:ph type="title"/>
          </p:nvPr>
        </p:nvSpPr>
        <p:spPr/>
        <p:txBody>
          <a:bodyPr/>
          <a:lstStyle/>
          <a:p>
            <a:endParaRPr lang="en-IN"/>
          </a:p>
        </p:txBody>
      </p:sp>
      <p:pic>
        <p:nvPicPr>
          <p:cNvPr id="4" name="Content Placeholder 3">
            <a:extLst>
              <a:ext uri="{FF2B5EF4-FFF2-40B4-BE49-F238E27FC236}">
                <a16:creationId xmlns:a16="http://schemas.microsoft.com/office/drawing/2014/main" id="{FF97A97F-011D-4FE2-94AE-CB6647A22440}"/>
              </a:ext>
            </a:extLst>
          </p:cNvPr>
          <p:cNvPicPr>
            <a:picLocks noGrp="1" noChangeAspect="1"/>
          </p:cNvPicPr>
          <p:nvPr>
            <p:ph idx="1"/>
          </p:nvPr>
        </p:nvPicPr>
        <p:blipFill>
          <a:blip r:embed="rId2"/>
          <a:stretch>
            <a:fillRect/>
          </a:stretch>
        </p:blipFill>
        <p:spPr>
          <a:xfrm>
            <a:off x="2241755" y="973394"/>
            <a:ext cx="4852219" cy="5203569"/>
          </a:xfrm>
          <a:prstGeom prst="rect">
            <a:avLst/>
          </a:prstGeom>
        </p:spPr>
      </p:pic>
    </p:spTree>
    <p:extLst>
      <p:ext uri="{BB962C8B-B14F-4D97-AF65-F5344CB8AC3E}">
        <p14:creationId xmlns:p14="http://schemas.microsoft.com/office/powerpoint/2010/main" val="24361517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9F1AE-02B5-47D8-A445-8A2061647477}"/>
              </a:ext>
            </a:extLst>
          </p:cNvPr>
          <p:cNvSpPr>
            <a:spLocks noGrp="1"/>
          </p:cNvSpPr>
          <p:nvPr>
            <p:ph type="title"/>
          </p:nvPr>
        </p:nvSpPr>
        <p:spPr/>
        <p:txBody>
          <a:bodyPr/>
          <a:lstStyle/>
          <a:p>
            <a:endParaRPr lang="en-IN" dirty="0"/>
          </a:p>
        </p:txBody>
      </p:sp>
      <p:pic>
        <p:nvPicPr>
          <p:cNvPr id="5" name="Content Placeholder 4">
            <a:extLst>
              <a:ext uri="{FF2B5EF4-FFF2-40B4-BE49-F238E27FC236}">
                <a16:creationId xmlns:a16="http://schemas.microsoft.com/office/drawing/2014/main" id="{5075A66E-F02B-40E1-9696-BEE345D95B38}"/>
              </a:ext>
            </a:extLst>
          </p:cNvPr>
          <p:cNvPicPr>
            <a:picLocks noGrp="1" noChangeAspect="1"/>
          </p:cNvPicPr>
          <p:nvPr>
            <p:ph idx="1"/>
          </p:nvPr>
        </p:nvPicPr>
        <p:blipFill>
          <a:blip r:embed="rId2"/>
          <a:stretch>
            <a:fillRect/>
          </a:stretch>
        </p:blipFill>
        <p:spPr>
          <a:xfrm>
            <a:off x="737418" y="1825625"/>
            <a:ext cx="7777931" cy="4351338"/>
          </a:xfrm>
        </p:spPr>
      </p:pic>
      <p:pic>
        <p:nvPicPr>
          <p:cNvPr id="7" name="Picture 6">
            <a:extLst>
              <a:ext uri="{FF2B5EF4-FFF2-40B4-BE49-F238E27FC236}">
                <a16:creationId xmlns:a16="http://schemas.microsoft.com/office/drawing/2014/main" id="{CD13A0D1-508A-4214-B47A-2CA4F0BD4FE6}"/>
              </a:ext>
            </a:extLst>
          </p:cNvPr>
          <p:cNvPicPr>
            <a:picLocks noChangeAspect="1"/>
          </p:cNvPicPr>
          <p:nvPr/>
        </p:nvPicPr>
        <p:blipFill>
          <a:blip r:embed="rId3"/>
          <a:stretch>
            <a:fillRect/>
          </a:stretch>
        </p:blipFill>
        <p:spPr>
          <a:xfrm>
            <a:off x="737417" y="419779"/>
            <a:ext cx="7777931" cy="1128801"/>
          </a:xfrm>
          <a:prstGeom prst="rect">
            <a:avLst/>
          </a:prstGeom>
        </p:spPr>
      </p:pic>
    </p:spTree>
    <p:extLst>
      <p:ext uri="{BB962C8B-B14F-4D97-AF65-F5344CB8AC3E}">
        <p14:creationId xmlns:p14="http://schemas.microsoft.com/office/powerpoint/2010/main" val="1586005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103AD996-7770-4A82-85A2-AED9D235C894}"/>
              </a:ext>
            </a:extLst>
          </p:cNvPr>
          <p:cNvSpPr>
            <a:spLocks noGrp="1"/>
          </p:cNvSpPr>
          <p:nvPr>
            <p:ph type="title"/>
          </p:nvPr>
        </p:nvSpPr>
        <p:spPr/>
        <p:txBody>
          <a:bodyPr/>
          <a:lstStyle/>
          <a:p>
            <a:pPr eaLnBrk="1" hangingPunct="1"/>
            <a:r>
              <a:rPr lang="en-US" altLang="en-US"/>
              <a:t>Inhibitors of ETC</a:t>
            </a:r>
          </a:p>
        </p:txBody>
      </p:sp>
      <p:sp>
        <p:nvSpPr>
          <p:cNvPr id="26627" name="Content Placeholder 2">
            <a:extLst>
              <a:ext uri="{FF2B5EF4-FFF2-40B4-BE49-F238E27FC236}">
                <a16:creationId xmlns:a16="http://schemas.microsoft.com/office/drawing/2014/main" id="{8F15CF63-BCE2-4448-89D7-E28DE4B3DB3F}"/>
              </a:ext>
            </a:extLst>
          </p:cNvPr>
          <p:cNvSpPr>
            <a:spLocks noGrp="1"/>
          </p:cNvSpPr>
          <p:nvPr>
            <p:ph idx="1"/>
          </p:nvPr>
        </p:nvSpPr>
        <p:spPr/>
        <p:txBody>
          <a:bodyPr/>
          <a:lstStyle/>
          <a:p>
            <a:pPr eaLnBrk="1" hangingPunct="1"/>
            <a:r>
              <a:rPr lang="en-US" altLang="en-US"/>
              <a:t>Several site-specific inhibitors are identified.</a:t>
            </a:r>
          </a:p>
          <a:p>
            <a:pPr eaLnBrk="1" hangingPunct="1"/>
            <a:r>
              <a:rPr lang="en-US" altLang="en-US"/>
              <a:t>These compounds prevent the passage of electrons by binding to a component of the chain, blocking the oxiation/reduction reaction.</a:t>
            </a:r>
          </a:p>
        </p:txBody>
      </p:sp>
      <p:sp>
        <p:nvSpPr>
          <p:cNvPr id="2" name="Footer Placeholder 1">
            <a:extLst>
              <a:ext uri="{FF2B5EF4-FFF2-40B4-BE49-F238E27FC236}">
                <a16:creationId xmlns:a16="http://schemas.microsoft.com/office/drawing/2014/main" id="{F1986776-62E6-4069-B505-A1A55737A4C0}"/>
              </a:ext>
            </a:extLst>
          </p:cNvPr>
          <p:cNvSpPr>
            <a:spLocks noGrp="1"/>
          </p:cNvSpPr>
          <p:nvPr>
            <p:ph type="ftr" sz="quarter" idx="11"/>
          </p:nvPr>
        </p:nvSpPr>
        <p:spPr/>
        <p:txBody>
          <a:bodyPr/>
          <a:lstStyle/>
          <a:p>
            <a:r>
              <a:rPr lang="en-IN"/>
              <a:t>www.nsjunnarkar.in</a:t>
            </a:r>
          </a:p>
        </p:txBody>
      </p:sp>
    </p:spTree>
    <p:extLst>
      <p:ext uri="{BB962C8B-B14F-4D97-AF65-F5344CB8AC3E}">
        <p14:creationId xmlns:p14="http://schemas.microsoft.com/office/powerpoint/2010/main" val="36100529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64725752-1320-47AC-9E3C-A63D5CEC2E28}"/>
              </a:ext>
            </a:extLst>
          </p:cNvPr>
          <p:cNvSpPr>
            <a:spLocks noGrp="1"/>
          </p:cNvSpPr>
          <p:nvPr>
            <p:ph type="title"/>
          </p:nvPr>
        </p:nvSpPr>
        <p:spPr/>
        <p:txBody>
          <a:bodyPr/>
          <a:lstStyle/>
          <a:p>
            <a:pPr eaLnBrk="1" hangingPunct="1"/>
            <a:endParaRPr lang="en-US" altLang="en-US"/>
          </a:p>
        </p:txBody>
      </p:sp>
      <p:sp>
        <p:nvSpPr>
          <p:cNvPr id="27651" name="Content Placeholder 2">
            <a:extLst>
              <a:ext uri="{FF2B5EF4-FFF2-40B4-BE49-F238E27FC236}">
                <a16:creationId xmlns:a16="http://schemas.microsoft.com/office/drawing/2014/main" id="{11E51495-742F-4630-A2AE-78692084D84D}"/>
              </a:ext>
            </a:extLst>
          </p:cNvPr>
          <p:cNvSpPr>
            <a:spLocks noGrp="1"/>
          </p:cNvSpPr>
          <p:nvPr>
            <p:ph idx="1"/>
          </p:nvPr>
        </p:nvSpPr>
        <p:spPr/>
        <p:txBody>
          <a:bodyPr/>
          <a:lstStyle/>
          <a:p>
            <a:pPr eaLnBrk="1" hangingPunct="1"/>
            <a:r>
              <a:rPr lang="en-US" altLang="en-US" dirty="0">
                <a:solidFill>
                  <a:srgbClr val="FF0000"/>
                </a:solidFill>
              </a:rPr>
              <a:t>Rotenone</a:t>
            </a:r>
            <a:r>
              <a:rPr lang="en-US" altLang="en-US" dirty="0"/>
              <a:t>, a plant product, inhibits the transfer of electrons through the NADH-</a:t>
            </a:r>
            <a:r>
              <a:rPr lang="en-US" altLang="en-US" dirty="0" err="1"/>
              <a:t>CoQ</a:t>
            </a:r>
            <a:r>
              <a:rPr lang="en-US" altLang="en-US" dirty="0"/>
              <a:t> reductase complex. It is used as a fish poison and as a insecticide. </a:t>
            </a:r>
          </a:p>
          <a:p>
            <a:pPr eaLnBrk="1" hangingPunct="1"/>
            <a:endParaRPr lang="en-US" altLang="en-US" dirty="0"/>
          </a:p>
          <a:p>
            <a:pPr eaLnBrk="1" hangingPunct="1"/>
            <a:r>
              <a:rPr lang="en-US" altLang="en-US" sz="2000" b="1" dirty="0"/>
              <a:t>NADH</a:t>
            </a:r>
            <a:r>
              <a:rPr lang="en-US" altLang="en-US" sz="2000" b="1" dirty="0">
                <a:latin typeface="Times New Roman" panose="02020603050405020304" pitchFamily="18" charset="0"/>
                <a:cs typeface="Times New Roman" panose="02020603050405020304" pitchFamily="18" charset="0"/>
              </a:rPr>
              <a:t> →</a:t>
            </a:r>
            <a:r>
              <a:rPr lang="en-US" altLang="en-US" sz="2000" b="1" dirty="0"/>
              <a:t> UQ</a:t>
            </a:r>
            <a:r>
              <a:rPr lang="en-US" altLang="en-US" sz="2000" b="1" dirty="0">
                <a:latin typeface="Times New Roman" panose="02020603050405020304" pitchFamily="18" charset="0"/>
                <a:cs typeface="Times New Roman" panose="02020603050405020304" pitchFamily="18" charset="0"/>
              </a:rPr>
              <a:t> →</a:t>
            </a:r>
            <a:r>
              <a:rPr lang="en-US" altLang="en-US" sz="2000" b="1" dirty="0"/>
              <a:t> </a:t>
            </a:r>
            <a:r>
              <a:rPr lang="en-US" altLang="en-US" sz="2000" b="1" dirty="0" err="1"/>
              <a:t>Cyt</a:t>
            </a:r>
            <a:r>
              <a:rPr lang="en-US" altLang="en-US" sz="2000" b="1" i="1" dirty="0" err="1"/>
              <a:t>b</a:t>
            </a:r>
            <a:r>
              <a:rPr lang="en-US" altLang="en-US" sz="2000" b="1" dirty="0">
                <a:latin typeface="Times New Roman" panose="02020603050405020304" pitchFamily="18" charset="0"/>
                <a:cs typeface="Times New Roman" panose="02020603050405020304" pitchFamily="18" charset="0"/>
              </a:rPr>
              <a:t> →</a:t>
            </a:r>
            <a:r>
              <a:rPr lang="en-US" altLang="en-US" sz="2000" b="1" i="1" dirty="0"/>
              <a:t> </a:t>
            </a:r>
            <a:r>
              <a:rPr lang="en-US" altLang="en-US" sz="2000" b="1" dirty="0" err="1"/>
              <a:t>Cyt</a:t>
            </a:r>
            <a:r>
              <a:rPr lang="en-US" altLang="en-US" sz="2000" b="1" dirty="0"/>
              <a:t> </a:t>
            </a:r>
            <a:r>
              <a:rPr lang="en-US" altLang="en-US" sz="2000" b="1" i="1" dirty="0"/>
              <a:t>c</a:t>
            </a:r>
            <a:r>
              <a:rPr lang="en-US" altLang="en-US" sz="2000" b="1" i="1" baseline="-25000" dirty="0"/>
              <a:t>1</a:t>
            </a:r>
            <a:r>
              <a:rPr lang="en-US" altLang="en-US" sz="2000" b="1" i="1" dirty="0"/>
              <a:t> </a:t>
            </a:r>
            <a:r>
              <a:rPr lang="en-US" altLang="en-US" sz="2000" b="1" dirty="0">
                <a:latin typeface="Times New Roman" panose="02020603050405020304" pitchFamily="18" charset="0"/>
                <a:cs typeface="Times New Roman" panose="02020603050405020304" pitchFamily="18" charset="0"/>
              </a:rPr>
              <a:t>→</a:t>
            </a:r>
            <a:r>
              <a:rPr lang="en-US" altLang="en-US" sz="2000" b="1" i="1" dirty="0"/>
              <a:t> </a:t>
            </a:r>
            <a:r>
              <a:rPr lang="en-US" altLang="en-US" sz="2000" b="1" dirty="0" err="1"/>
              <a:t>Cyt</a:t>
            </a:r>
            <a:r>
              <a:rPr lang="en-US" altLang="en-US" sz="2000" b="1" dirty="0"/>
              <a:t> </a:t>
            </a:r>
            <a:r>
              <a:rPr lang="en-US" altLang="en-US" sz="2000" b="1" i="1" dirty="0"/>
              <a:t>c </a:t>
            </a:r>
            <a:r>
              <a:rPr lang="en-US" altLang="en-US" sz="2000" b="1" dirty="0">
                <a:latin typeface="Times New Roman" panose="02020603050405020304" pitchFamily="18" charset="0"/>
                <a:cs typeface="Times New Roman" panose="02020603050405020304" pitchFamily="18" charset="0"/>
              </a:rPr>
              <a:t>→ </a:t>
            </a:r>
            <a:r>
              <a:rPr lang="en-US" altLang="en-US" sz="2000" b="1" dirty="0" err="1"/>
              <a:t>Cyt</a:t>
            </a:r>
            <a:r>
              <a:rPr lang="en-US" altLang="en-US" sz="2000" b="1" dirty="0"/>
              <a:t> (a + a</a:t>
            </a:r>
            <a:r>
              <a:rPr lang="en-US" altLang="en-US" sz="2000" b="1" baseline="-25000" dirty="0"/>
              <a:t>3</a:t>
            </a:r>
            <a:r>
              <a:rPr lang="en-US" altLang="en-US" sz="2000" b="1" dirty="0"/>
              <a:t>) </a:t>
            </a:r>
            <a:r>
              <a:rPr lang="en-US" altLang="en-US" sz="2000" b="1" dirty="0">
                <a:latin typeface="Times New Roman" panose="02020603050405020304" pitchFamily="18" charset="0"/>
                <a:cs typeface="Times New Roman" panose="02020603050405020304" pitchFamily="18" charset="0"/>
              </a:rPr>
              <a:t>→ </a:t>
            </a:r>
            <a:r>
              <a:rPr lang="en-US" altLang="en-US" sz="2000" b="1" dirty="0"/>
              <a:t>O</a:t>
            </a:r>
            <a:r>
              <a:rPr lang="en-US" altLang="en-US" sz="2000" b="1" baseline="-25000" dirty="0"/>
              <a:t>2</a:t>
            </a:r>
          </a:p>
          <a:p>
            <a:pPr eaLnBrk="1" hangingPunct="1">
              <a:buFont typeface="Arial" panose="020B0604020202020204" pitchFamily="34" charset="0"/>
              <a:buNone/>
            </a:pPr>
            <a:r>
              <a:rPr lang="en-US" altLang="en-US" sz="2400" baseline="-25000" dirty="0"/>
              <a:t>		</a:t>
            </a:r>
            <a:r>
              <a:rPr lang="en-US" altLang="en-US" sz="2400" b="1" baseline="-25000" dirty="0"/>
              <a:t>Rotenone</a:t>
            </a:r>
            <a:endParaRPr lang="en-US" altLang="en-US" sz="2400" dirty="0"/>
          </a:p>
        </p:txBody>
      </p:sp>
      <p:sp>
        <p:nvSpPr>
          <p:cNvPr id="5" name="Flowchart: Or 4">
            <a:extLst>
              <a:ext uri="{FF2B5EF4-FFF2-40B4-BE49-F238E27FC236}">
                <a16:creationId xmlns:a16="http://schemas.microsoft.com/office/drawing/2014/main" id="{9D47EB92-0C02-4BE1-A666-83717C4D387B}"/>
              </a:ext>
            </a:extLst>
          </p:cNvPr>
          <p:cNvSpPr/>
          <p:nvPr/>
        </p:nvSpPr>
        <p:spPr>
          <a:xfrm>
            <a:off x="1752600" y="4495800"/>
            <a:ext cx="152400" cy="152400"/>
          </a:xfrm>
          <a:prstGeom prst="flowChar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0000"/>
              </a:solidFill>
            </a:endParaRPr>
          </a:p>
        </p:txBody>
      </p:sp>
      <p:sp>
        <p:nvSpPr>
          <p:cNvPr id="2" name="Footer Placeholder 1">
            <a:extLst>
              <a:ext uri="{FF2B5EF4-FFF2-40B4-BE49-F238E27FC236}">
                <a16:creationId xmlns:a16="http://schemas.microsoft.com/office/drawing/2014/main" id="{C28818A9-2E0D-41BB-8C7D-95935FDD6A63}"/>
              </a:ext>
            </a:extLst>
          </p:cNvPr>
          <p:cNvSpPr>
            <a:spLocks noGrp="1"/>
          </p:cNvSpPr>
          <p:nvPr>
            <p:ph type="ftr" sz="quarter" idx="11"/>
          </p:nvPr>
        </p:nvSpPr>
        <p:spPr/>
        <p:txBody>
          <a:bodyPr/>
          <a:lstStyle/>
          <a:p>
            <a:r>
              <a:rPr lang="en-IN"/>
              <a:t>www.nsjunnarkar.in</a:t>
            </a:r>
          </a:p>
        </p:txBody>
      </p:sp>
    </p:spTree>
    <p:extLst>
      <p:ext uri="{BB962C8B-B14F-4D97-AF65-F5344CB8AC3E}">
        <p14:creationId xmlns:p14="http://schemas.microsoft.com/office/powerpoint/2010/main" val="38856559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9890D176-70D9-4C8F-A733-67A7255D0488}"/>
              </a:ext>
            </a:extLst>
          </p:cNvPr>
          <p:cNvSpPr>
            <a:spLocks noGrp="1"/>
          </p:cNvSpPr>
          <p:nvPr>
            <p:ph type="title"/>
          </p:nvPr>
        </p:nvSpPr>
        <p:spPr/>
        <p:txBody>
          <a:bodyPr/>
          <a:lstStyle/>
          <a:p>
            <a:pPr eaLnBrk="1" hangingPunct="1"/>
            <a:endParaRPr lang="en-US" altLang="en-US"/>
          </a:p>
        </p:txBody>
      </p:sp>
      <p:sp>
        <p:nvSpPr>
          <p:cNvPr id="28675" name="Content Placeholder 2">
            <a:extLst>
              <a:ext uri="{FF2B5EF4-FFF2-40B4-BE49-F238E27FC236}">
                <a16:creationId xmlns:a16="http://schemas.microsoft.com/office/drawing/2014/main" id="{94906533-7823-42DE-92FE-82216B394EBD}"/>
              </a:ext>
            </a:extLst>
          </p:cNvPr>
          <p:cNvSpPr>
            <a:spLocks noGrp="1"/>
          </p:cNvSpPr>
          <p:nvPr>
            <p:ph idx="1"/>
          </p:nvPr>
        </p:nvSpPr>
        <p:spPr/>
        <p:txBody>
          <a:bodyPr/>
          <a:lstStyle/>
          <a:p>
            <a:pPr eaLnBrk="1" hangingPunct="1"/>
            <a:r>
              <a:rPr lang="en-US" altLang="en-US" b="1" dirty="0">
                <a:solidFill>
                  <a:srgbClr val="FF0000"/>
                </a:solidFill>
              </a:rPr>
              <a:t>Cyanide</a:t>
            </a:r>
            <a:r>
              <a:rPr lang="en-US" altLang="en-US" dirty="0"/>
              <a:t>, </a:t>
            </a:r>
            <a:r>
              <a:rPr lang="en-US" altLang="en-US" b="1" dirty="0" err="1">
                <a:solidFill>
                  <a:srgbClr val="FF0000"/>
                </a:solidFill>
              </a:rPr>
              <a:t>azide</a:t>
            </a:r>
            <a:r>
              <a:rPr lang="en-US" altLang="en-US" dirty="0"/>
              <a:t> and </a:t>
            </a:r>
            <a:r>
              <a:rPr lang="en-US" altLang="en-US" b="1" dirty="0">
                <a:solidFill>
                  <a:srgbClr val="FF0000"/>
                </a:solidFill>
              </a:rPr>
              <a:t>CO</a:t>
            </a:r>
            <a:r>
              <a:rPr lang="en-US" altLang="en-US" dirty="0"/>
              <a:t> binds with cytochrome oxidase complex and inhibits the terminal transfer of electron to O</a:t>
            </a:r>
            <a:r>
              <a:rPr lang="en-US" altLang="en-US" baseline="-25000" dirty="0"/>
              <a:t>2. </a:t>
            </a:r>
            <a:r>
              <a:rPr lang="en-US" altLang="en-US" dirty="0"/>
              <a:t> </a:t>
            </a:r>
          </a:p>
          <a:p>
            <a:pPr eaLnBrk="1" hangingPunct="1"/>
            <a:r>
              <a:rPr lang="en-US" altLang="en-US" dirty="0"/>
              <a:t>Cyanide and </a:t>
            </a:r>
            <a:r>
              <a:rPr lang="en-US" altLang="en-US" dirty="0" err="1"/>
              <a:t>azide</a:t>
            </a:r>
            <a:r>
              <a:rPr lang="en-US" altLang="en-US" dirty="0"/>
              <a:t> react with the oxidized form of the cytochrome and CO reacts with the reduced form. </a:t>
            </a:r>
          </a:p>
          <a:p>
            <a:pPr eaLnBrk="1" hangingPunct="1"/>
            <a:endParaRPr lang="en-US" altLang="en-US" sz="2400" dirty="0"/>
          </a:p>
          <a:p>
            <a:pPr eaLnBrk="1" hangingPunct="1"/>
            <a:r>
              <a:rPr lang="en-US" altLang="en-US" sz="2200" dirty="0"/>
              <a:t>NADH</a:t>
            </a:r>
            <a:r>
              <a:rPr lang="en-US" altLang="en-US" sz="2200" dirty="0">
                <a:latin typeface="Times New Roman" panose="02020603050405020304" pitchFamily="18" charset="0"/>
                <a:cs typeface="Times New Roman" panose="02020603050405020304" pitchFamily="18" charset="0"/>
              </a:rPr>
              <a:t> →</a:t>
            </a:r>
            <a:r>
              <a:rPr lang="en-US" altLang="en-US" sz="2200" dirty="0"/>
              <a:t> UQ</a:t>
            </a:r>
            <a:r>
              <a:rPr lang="en-US" altLang="en-US" sz="2200" dirty="0">
                <a:latin typeface="Times New Roman" panose="02020603050405020304" pitchFamily="18" charset="0"/>
                <a:cs typeface="Times New Roman" panose="02020603050405020304" pitchFamily="18" charset="0"/>
              </a:rPr>
              <a:t> →</a:t>
            </a:r>
            <a:r>
              <a:rPr lang="en-US" altLang="en-US" sz="2200" dirty="0"/>
              <a:t> </a:t>
            </a:r>
            <a:r>
              <a:rPr lang="en-US" altLang="en-US" sz="2200" dirty="0" err="1"/>
              <a:t>Cyt</a:t>
            </a:r>
            <a:r>
              <a:rPr lang="en-US" altLang="en-US" sz="2200" i="1" dirty="0" err="1"/>
              <a:t>b</a:t>
            </a:r>
            <a:r>
              <a:rPr lang="en-US" altLang="en-US" sz="2200" dirty="0">
                <a:latin typeface="Times New Roman" panose="02020603050405020304" pitchFamily="18" charset="0"/>
                <a:cs typeface="Times New Roman" panose="02020603050405020304" pitchFamily="18" charset="0"/>
              </a:rPr>
              <a:t> →</a:t>
            </a:r>
            <a:r>
              <a:rPr lang="en-US" altLang="en-US" sz="2200" i="1" dirty="0"/>
              <a:t> </a:t>
            </a:r>
            <a:r>
              <a:rPr lang="en-US" altLang="en-US" sz="2200" dirty="0" err="1"/>
              <a:t>Cyt</a:t>
            </a:r>
            <a:r>
              <a:rPr lang="en-US" altLang="en-US" sz="2200" dirty="0"/>
              <a:t> </a:t>
            </a:r>
            <a:r>
              <a:rPr lang="en-US" altLang="en-US" sz="2200" i="1" dirty="0"/>
              <a:t>c</a:t>
            </a:r>
            <a:r>
              <a:rPr lang="en-US" altLang="en-US" sz="2200" i="1" baseline="-25000" dirty="0"/>
              <a:t>1</a:t>
            </a:r>
            <a:r>
              <a:rPr lang="en-US" altLang="en-US" sz="2200" i="1" dirty="0"/>
              <a:t> </a:t>
            </a:r>
            <a:r>
              <a:rPr lang="en-US" altLang="en-US" sz="2200" dirty="0">
                <a:latin typeface="Times New Roman" panose="02020603050405020304" pitchFamily="18" charset="0"/>
                <a:cs typeface="Times New Roman" panose="02020603050405020304" pitchFamily="18" charset="0"/>
              </a:rPr>
              <a:t>→</a:t>
            </a:r>
            <a:r>
              <a:rPr lang="en-US" altLang="en-US" sz="2200" i="1" dirty="0"/>
              <a:t> </a:t>
            </a:r>
            <a:r>
              <a:rPr lang="en-US" altLang="en-US" sz="2200" dirty="0" err="1"/>
              <a:t>Cyt</a:t>
            </a:r>
            <a:r>
              <a:rPr lang="en-US" altLang="en-US" sz="2200" dirty="0"/>
              <a:t> </a:t>
            </a:r>
            <a:r>
              <a:rPr lang="en-US" altLang="en-US" sz="2200" i="1" dirty="0"/>
              <a:t>c </a:t>
            </a:r>
            <a:r>
              <a:rPr lang="en-US" altLang="en-US" sz="2200" dirty="0">
                <a:latin typeface="Times New Roman" panose="02020603050405020304" pitchFamily="18" charset="0"/>
                <a:cs typeface="Times New Roman" panose="02020603050405020304" pitchFamily="18" charset="0"/>
              </a:rPr>
              <a:t>→ </a:t>
            </a:r>
            <a:r>
              <a:rPr lang="en-US" altLang="en-US" sz="2200" dirty="0" err="1"/>
              <a:t>Cyt</a:t>
            </a:r>
            <a:r>
              <a:rPr lang="en-US" altLang="en-US" sz="2200" dirty="0"/>
              <a:t> (a + a</a:t>
            </a:r>
            <a:r>
              <a:rPr lang="en-US" altLang="en-US" sz="2200" baseline="-25000" dirty="0"/>
              <a:t>3</a:t>
            </a:r>
            <a:r>
              <a:rPr lang="en-US" altLang="en-US" sz="2200" dirty="0"/>
              <a:t>) </a:t>
            </a:r>
            <a:r>
              <a:rPr lang="en-US" altLang="en-US" sz="2200" dirty="0">
                <a:latin typeface="Times New Roman" panose="02020603050405020304" pitchFamily="18" charset="0"/>
                <a:cs typeface="Times New Roman" panose="02020603050405020304" pitchFamily="18" charset="0"/>
              </a:rPr>
              <a:t>→ </a:t>
            </a:r>
            <a:r>
              <a:rPr lang="en-US" altLang="en-US" sz="2200" dirty="0"/>
              <a:t>O</a:t>
            </a:r>
            <a:r>
              <a:rPr lang="en-US" altLang="en-US" sz="2200" baseline="-25000" dirty="0"/>
              <a:t>2 </a:t>
            </a:r>
            <a:r>
              <a:rPr lang="en-US" altLang="en-US" sz="2200" dirty="0"/>
              <a:t> </a:t>
            </a:r>
            <a:endParaRPr lang="en-US" altLang="en-US" sz="2200" baseline="-25000" dirty="0"/>
          </a:p>
          <a:p>
            <a:pPr eaLnBrk="1" hangingPunct="1"/>
            <a:endParaRPr lang="en-US" altLang="en-US" dirty="0"/>
          </a:p>
        </p:txBody>
      </p:sp>
      <p:sp>
        <p:nvSpPr>
          <p:cNvPr id="4" name="Flowchart: Or 3">
            <a:extLst>
              <a:ext uri="{FF2B5EF4-FFF2-40B4-BE49-F238E27FC236}">
                <a16:creationId xmlns:a16="http://schemas.microsoft.com/office/drawing/2014/main" id="{ECCE2C63-AD7C-4B66-A05E-AC03D5CCC6CA}"/>
              </a:ext>
            </a:extLst>
          </p:cNvPr>
          <p:cNvSpPr/>
          <p:nvPr/>
        </p:nvSpPr>
        <p:spPr>
          <a:xfrm>
            <a:off x="7620000" y="5105400"/>
            <a:ext cx="152400" cy="152400"/>
          </a:xfrm>
          <a:prstGeom prst="flowChar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0000"/>
              </a:solidFill>
            </a:endParaRPr>
          </a:p>
        </p:txBody>
      </p:sp>
      <p:sp>
        <p:nvSpPr>
          <p:cNvPr id="2" name="Footer Placeholder 1">
            <a:extLst>
              <a:ext uri="{FF2B5EF4-FFF2-40B4-BE49-F238E27FC236}">
                <a16:creationId xmlns:a16="http://schemas.microsoft.com/office/drawing/2014/main" id="{9EDC2A31-9D8F-4B85-B952-04D018022F21}"/>
              </a:ext>
            </a:extLst>
          </p:cNvPr>
          <p:cNvSpPr>
            <a:spLocks noGrp="1"/>
          </p:cNvSpPr>
          <p:nvPr>
            <p:ph type="ftr" sz="quarter" idx="11"/>
          </p:nvPr>
        </p:nvSpPr>
        <p:spPr/>
        <p:txBody>
          <a:bodyPr/>
          <a:lstStyle/>
          <a:p>
            <a:r>
              <a:rPr lang="en-IN"/>
              <a:t>www.nsjunnarkar.in</a:t>
            </a:r>
          </a:p>
        </p:txBody>
      </p:sp>
    </p:spTree>
    <p:extLst>
      <p:ext uri="{BB962C8B-B14F-4D97-AF65-F5344CB8AC3E}">
        <p14:creationId xmlns:p14="http://schemas.microsoft.com/office/powerpoint/2010/main" val="41609763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7A8FDD35-16C3-4DD5-82FC-677FA9127749}"/>
              </a:ext>
            </a:extLst>
          </p:cNvPr>
          <p:cNvSpPr>
            <a:spLocks noGrp="1"/>
          </p:cNvSpPr>
          <p:nvPr>
            <p:ph type="title"/>
          </p:nvPr>
        </p:nvSpPr>
        <p:spPr/>
        <p:txBody>
          <a:bodyPr/>
          <a:lstStyle/>
          <a:p>
            <a:pPr eaLnBrk="1" hangingPunct="1"/>
            <a:endParaRPr lang="en-US" altLang="en-US"/>
          </a:p>
        </p:txBody>
      </p:sp>
      <p:sp>
        <p:nvSpPr>
          <p:cNvPr id="29699" name="Content Placeholder 2">
            <a:extLst>
              <a:ext uri="{FF2B5EF4-FFF2-40B4-BE49-F238E27FC236}">
                <a16:creationId xmlns:a16="http://schemas.microsoft.com/office/drawing/2014/main" id="{D403C722-C130-44F0-AB5B-71E34DD027B6}"/>
              </a:ext>
            </a:extLst>
          </p:cNvPr>
          <p:cNvSpPr>
            <a:spLocks noGrp="1"/>
          </p:cNvSpPr>
          <p:nvPr>
            <p:ph idx="1"/>
          </p:nvPr>
        </p:nvSpPr>
        <p:spPr/>
        <p:txBody>
          <a:bodyPr/>
          <a:lstStyle/>
          <a:p>
            <a:pPr eaLnBrk="1" hangingPunct="1"/>
            <a:r>
              <a:rPr lang="en-US" altLang="en-US"/>
              <a:t>Plants also have alternative mechanisms for oxidizing NADH. </a:t>
            </a:r>
          </a:p>
          <a:p>
            <a:pPr eaLnBrk="1" hangingPunct="1"/>
            <a:r>
              <a:rPr lang="en-US" altLang="en-US"/>
              <a:t>Electrons from NADH directly transfer to ubiquinone and from ubiquinone directly to O</a:t>
            </a:r>
            <a:r>
              <a:rPr lang="en-US" altLang="en-US" baseline="-25000"/>
              <a:t>2 </a:t>
            </a:r>
            <a:r>
              <a:rPr lang="en-US" altLang="en-US"/>
              <a:t> , bypassing Complexes III and IV. </a:t>
            </a:r>
          </a:p>
          <a:p>
            <a:pPr eaLnBrk="1" hangingPunct="1"/>
            <a:r>
              <a:rPr lang="en-US" altLang="en-US"/>
              <a:t>Hence, NADH oxidation by this pathway is Cyanide resistant.</a:t>
            </a:r>
          </a:p>
        </p:txBody>
      </p:sp>
      <p:sp>
        <p:nvSpPr>
          <p:cNvPr id="2" name="Footer Placeholder 1">
            <a:extLst>
              <a:ext uri="{FF2B5EF4-FFF2-40B4-BE49-F238E27FC236}">
                <a16:creationId xmlns:a16="http://schemas.microsoft.com/office/drawing/2014/main" id="{FF767E6A-DFF9-4EBE-A261-6948DACC4C1A}"/>
              </a:ext>
            </a:extLst>
          </p:cNvPr>
          <p:cNvSpPr>
            <a:spLocks noGrp="1"/>
          </p:cNvSpPr>
          <p:nvPr>
            <p:ph type="ftr" sz="quarter" idx="11"/>
          </p:nvPr>
        </p:nvSpPr>
        <p:spPr/>
        <p:txBody>
          <a:bodyPr/>
          <a:lstStyle/>
          <a:p>
            <a:r>
              <a:rPr lang="en-IN"/>
              <a:t>www.nsjunnarkar.in</a:t>
            </a:r>
          </a:p>
        </p:txBody>
      </p:sp>
    </p:spTree>
    <p:extLst>
      <p:ext uri="{BB962C8B-B14F-4D97-AF65-F5344CB8AC3E}">
        <p14:creationId xmlns:p14="http://schemas.microsoft.com/office/powerpoint/2010/main" val="13559302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64EE4-53BB-4D0C-B897-FC824AE2D769}"/>
              </a:ext>
            </a:extLst>
          </p:cNvPr>
          <p:cNvSpPr>
            <a:spLocks noGrp="1"/>
          </p:cNvSpPr>
          <p:nvPr>
            <p:ph type="title"/>
          </p:nvPr>
        </p:nvSpPr>
        <p:spPr/>
        <p:txBody>
          <a:bodyPr/>
          <a:lstStyle/>
          <a:p>
            <a:r>
              <a:rPr lang="en-IN" dirty="0"/>
              <a:t>Biochemical mechanisms generating ATP</a:t>
            </a:r>
          </a:p>
        </p:txBody>
      </p:sp>
      <p:sp>
        <p:nvSpPr>
          <p:cNvPr id="3" name="Content Placeholder 2">
            <a:extLst>
              <a:ext uri="{FF2B5EF4-FFF2-40B4-BE49-F238E27FC236}">
                <a16:creationId xmlns:a16="http://schemas.microsoft.com/office/drawing/2014/main" id="{9BB4AACB-0C66-4042-A851-880EE4392580}"/>
              </a:ext>
            </a:extLst>
          </p:cNvPr>
          <p:cNvSpPr>
            <a:spLocks noGrp="1"/>
          </p:cNvSpPr>
          <p:nvPr>
            <p:ph idx="1"/>
          </p:nvPr>
        </p:nvSpPr>
        <p:spPr/>
        <p:txBody>
          <a:bodyPr/>
          <a:lstStyle/>
          <a:p>
            <a:pPr marL="514350" indent="-514350">
              <a:buFont typeface="+mj-lt"/>
              <a:buAutoNum type="arabicPeriod"/>
            </a:pPr>
            <a:r>
              <a:rPr lang="en-IN" dirty="0"/>
              <a:t>Substrate level Phosphorylation</a:t>
            </a:r>
          </a:p>
          <a:p>
            <a:endParaRPr lang="en-IN" dirty="0"/>
          </a:p>
        </p:txBody>
      </p:sp>
      <p:pic>
        <p:nvPicPr>
          <p:cNvPr id="4" name="Picture 3">
            <a:extLst>
              <a:ext uri="{FF2B5EF4-FFF2-40B4-BE49-F238E27FC236}">
                <a16:creationId xmlns:a16="http://schemas.microsoft.com/office/drawing/2014/main" id="{77A7F864-D886-42BF-8AC4-89B1C6D5A7F9}"/>
              </a:ext>
            </a:extLst>
          </p:cNvPr>
          <p:cNvPicPr>
            <a:picLocks noChangeAspect="1"/>
          </p:cNvPicPr>
          <p:nvPr/>
        </p:nvPicPr>
        <p:blipFill>
          <a:blip r:embed="rId2"/>
          <a:stretch>
            <a:fillRect/>
          </a:stretch>
        </p:blipFill>
        <p:spPr>
          <a:xfrm>
            <a:off x="752167" y="2822839"/>
            <a:ext cx="6312309" cy="2356909"/>
          </a:xfrm>
          <a:prstGeom prst="rect">
            <a:avLst/>
          </a:prstGeom>
        </p:spPr>
      </p:pic>
      <p:sp>
        <p:nvSpPr>
          <p:cNvPr id="5" name="Footer Placeholder 4">
            <a:extLst>
              <a:ext uri="{FF2B5EF4-FFF2-40B4-BE49-F238E27FC236}">
                <a16:creationId xmlns:a16="http://schemas.microsoft.com/office/drawing/2014/main" id="{1459ADED-6913-4973-ADD7-394D74DB362A}"/>
              </a:ext>
            </a:extLst>
          </p:cNvPr>
          <p:cNvSpPr>
            <a:spLocks noGrp="1"/>
          </p:cNvSpPr>
          <p:nvPr>
            <p:ph type="ftr" sz="quarter" idx="11"/>
          </p:nvPr>
        </p:nvSpPr>
        <p:spPr/>
        <p:txBody>
          <a:bodyPr/>
          <a:lstStyle/>
          <a:p>
            <a:r>
              <a:rPr lang="en-IN"/>
              <a:t>www.nsjunnarkar.in</a:t>
            </a:r>
          </a:p>
        </p:txBody>
      </p:sp>
    </p:spTree>
    <p:extLst>
      <p:ext uri="{BB962C8B-B14F-4D97-AF65-F5344CB8AC3E}">
        <p14:creationId xmlns:p14="http://schemas.microsoft.com/office/powerpoint/2010/main" val="31691468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949FF-7640-43E0-A909-8A80F661417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F3FF10C-BA85-4169-BE9B-886208BEE28B}"/>
              </a:ext>
            </a:extLst>
          </p:cNvPr>
          <p:cNvSpPr>
            <a:spLocks noGrp="1"/>
          </p:cNvSpPr>
          <p:nvPr>
            <p:ph idx="1"/>
          </p:nvPr>
        </p:nvSpPr>
        <p:spPr/>
        <p:txBody>
          <a:bodyPr/>
          <a:lstStyle/>
          <a:p>
            <a:pPr marL="514350" indent="-514350">
              <a:buFont typeface="+mj-lt"/>
              <a:buAutoNum type="arabicPeriod" startAt="2"/>
            </a:pPr>
            <a:r>
              <a:rPr lang="en-IN" dirty="0"/>
              <a:t>Generation of ATP by Electron transport chain </a:t>
            </a:r>
          </a:p>
          <a:p>
            <a:r>
              <a:rPr lang="en-IN" dirty="0"/>
              <a:t>In respiration and photosynthesis </a:t>
            </a:r>
          </a:p>
          <a:p>
            <a:r>
              <a:rPr lang="en-IN" dirty="0"/>
              <a:t>e- passes through several electron carrier and finally accepted by terminal e- acceptor</a:t>
            </a:r>
          </a:p>
        </p:txBody>
      </p:sp>
      <p:pic>
        <p:nvPicPr>
          <p:cNvPr id="4" name="Picture 3">
            <a:extLst>
              <a:ext uri="{FF2B5EF4-FFF2-40B4-BE49-F238E27FC236}">
                <a16:creationId xmlns:a16="http://schemas.microsoft.com/office/drawing/2014/main" id="{B6127A63-EA9F-4CC9-8840-8CC3E0D0DC29}"/>
              </a:ext>
            </a:extLst>
          </p:cNvPr>
          <p:cNvPicPr>
            <a:picLocks noChangeAspect="1"/>
          </p:cNvPicPr>
          <p:nvPr/>
        </p:nvPicPr>
        <p:blipFill>
          <a:blip r:embed="rId2"/>
          <a:stretch>
            <a:fillRect/>
          </a:stretch>
        </p:blipFill>
        <p:spPr>
          <a:xfrm>
            <a:off x="781665" y="3767726"/>
            <a:ext cx="7270954" cy="2220119"/>
          </a:xfrm>
          <a:prstGeom prst="rect">
            <a:avLst/>
          </a:prstGeom>
        </p:spPr>
      </p:pic>
      <p:sp>
        <p:nvSpPr>
          <p:cNvPr id="5" name="Footer Placeholder 4">
            <a:extLst>
              <a:ext uri="{FF2B5EF4-FFF2-40B4-BE49-F238E27FC236}">
                <a16:creationId xmlns:a16="http://schemas.microsoft.com/office/drawing/2014/main" id="{93B61AE0-431F-47E7-BAB7-0314EF37D18D}"/>
              </a:ext>
            </a:extLst>
          </p:cNvPr>
          <p:cNvSpPr>
            <a:spLocks noGrp="1"/>
          </p:cNvSpPr>
          <p:nvPr>
            <p:ph type="ftr" sz="quarter" idx="11"/>
          </p:nvPr>
        </p:nvSpPr>
        <p:spPr/>
        <p:txBody>
          <a:bodyPr/>
          <a:lstStyle/>
          <a:p>
            <a:r>
              <a:rPr lang="en-IN"/>
              <a:t>www.nsjunnarkar.in</a:t>
            </a:r>
          </a:p>
        </p:txBody>
      </p:sp>
    </p:spTree>
    <p:extLst>
      <p:ext uri="{BB962C8B-B14F-4D97-AF65-F5344CB8AC3E}">
        <p14:creationId xmlns:p14="http://schemas.microsoft.com/office/powerpoint/2010/main" val="23775794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0944EDB-EFCC-4220-906F-EEA2E7968B9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7456CAE-C336-4485-B98F-9A31761C7F53}"/>
              </a:ext>
            </a:extLst>
          </p:cNvPr>
          <p:cNvSpPr>
            <a:spLocks noGrp="1"/>
          </p:cNvSpPr>
          <p:nvPr>
            <p:ph sz="half" idx="1"/>
          </p:nvPr>
        </p:nvSpPr>
        <p:spPr/>
        <p:txBody>
          <a:bodyPr>
            <a:normAutofit lnSpcReduction="10000"/>
          </a:bodyPr>
          <a:lstStyle/>
          <a:p>
            <a:r>
              <a:rPr lang="en-IN" dirty="0"/>
              <a:t>e- carriers and H-carriers</a:t>
            </a:r>
          </a:p>
          <a:p>
            <a:r>
              <a:rPr lang="en-IN" dirty="0"/>
              <a:t>Orientation of H-carriers in cell membrane is such that they transport in the direction towards outside the cell and orientation of e- carriers is such that they transport towards inside the cell.</a:t>
            </a:r>
          </a:p>
        </p:txBody>
      </p:sp>
      <p:sp>
        <p:nvSpPr>
          <p:cNvPr id="4" name="Footer Placeholder 3">
            <a:extLst>
              <a:ext uri="{FF2B5EF4-FFF2-40B4-BE49-F238E27FC236}">
                <a16:creationId xmlns:a16="http://schemas.microsoft.com/office/drawing/2014/main" id="{8B68CE04-157C-4C7E-AE87-671F20652CFB}"/>
              </a:ext>
            </a:extLst>
          </p:cNvPr>
          <p:cNvSpPr>
            <a:spLocks noGrp="1"/>
          </p:cNvSpPr>
          <p:nvPr>
            <p:ph type="ftr" sz="quarter" idx="11"/>
          </p:nvPr>
        </p:nvSpPr>
        <p:spPr/>
        <p:txBody>
          <a:bodyPr/>
          <a:lstStyle/>
          <a:p>
            <a:r>
              <a:rPr lang="en-IN"/>
              <a:t>www.nsjunnarkar.in</a:t>
            </a:r>
          </a:p>
        </p:txBody>
      </p:sp>
      <p:pic>
        <p:nvPicPr>
          <p:cNvPr id="7" name="Content Placeholder 3">
            <a:extLst>
              <a:ext uri="{FF2B5EF4-FFF2-40B4-BE49-F238E27FC236}">
                <a16:creationId xmlns:a16="http://schemas.microsoft.com/office/drawing/2014/main" id="{CC980125-214E-42D9-AFCA-9E739CDF8A9A}"/>
              </a:ext>
            </a:extLst>
          </p:cNvPr>
          <p:cNvPicPr>
            <a:picLocks noGrp="1" noChangeAspect="1"/>
          </p:cNvPicPr>
          <p:nvPr>
            <p:ph sz="half" idx="2"/>
          </p:nvPr>
        </p:nvPicPr>
        <p:blipFill>
          <a:blip r:embed="rId2"/>
          <a:stretch>
            <a:fillRect/>
          </a:stretch>
        </p:blipFill>
        <p:spPr>
          <a:xfrm>
            <a:off x="5075768" y="1825625"/>
            <a:ext cx="2992964" cy="4351338"/>
          </a:xfrm>
          <a:prstGeom prst="rect">
            <a:avLst/>
          </a:prstGeom>
        </p:spPr>
      </p:pic>
    </p:spTree>
    <p:extLst>
      <p:ext uri="{BB962C8B-B14F-4D97-AF65-F5344CB8AC3E}">
        <p14:creationId xmlns:p14="http://schemas.microsoft.com/office/powerpoint/2010/main" val="42576948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32BF8-F410-4A17-AED8-5559F29D0DD3}"/>
              </a:ext>
            </a:extLst>
          </p:cNvPr>
          <p:cNvSpPr>
            <a:spLocks noGrp="1"/>
          </p:cNvSpPr>
          <p:nvPr>
            <p:ph type="title"/>
          </p:nvPr>
        </p:nvSpPr>
        <p:spPr/>
        <p:txBody>
          <a:bodyPr/>
          <a:lstStyle/>
          <a:p>
            <a:r>
              <a:rPr lang="en-IN" dirty="0"/>
              <a:t>Proton motive force : </a:t>
            </a:r>
            <a:r>
              <a:rPr lang="en-IN" i="1" dirty="0" err="1"/>
              <a:t>pmf</a:t>
            </a:r>
            <a:endParaRPr lang="en-IN" i="1" dirty="0"/>
          </a:p>
        </p:txBody>
      </p:sp>
      <p:sp>
        <p:nvSpPr>
          <p:cNvPr id="3" name="Content Placeholder 2">
            <a:extLst>
              <a:ext uri="{FF2B5EF4-FFF2-40B4-BE49-F238E27FC236}">
                <a16:creationId xmlns:a16="http://schemas.microsoft.com/office/drawing/2014/main" id="{A392FFDA-9B5B-46BD-BCD6-1BC0CE772403}"/>
              </a:ext>
            </a:extLst>
          </p:cNvPr>
          <p:cNvSpPr>
            <a:spLocks noGrp="1"/>
          </p:cNvSpPr>
          <p:nvPr>
            <p:ph idx="1"/>
          </p:nvPr>
        </p:nvSpPr>
        <p:spPr/>
        <p:txBody>
          <a:bodyPr>
            <a:normAutofit/>
          </a:bodyPr>
          <a:lstStyle/>
          <a:p>
            <a:r>
              <a:rPr lang="en-IN" dirty="0"/>
              <a:t>The cell membrane is otherwise impermeable to protons; as a consequence, electron transport traps a portion of the chemical energy released by the net reaction of the chain (oxidation of the primary electron donor by the terminal electron acceptor) in the form of a gradient across the membrane of protons and electrical charge. </a:t>
            </a:r>
          </a:p>
        </p:txBody>
      </p:sp>
      <p:sp>
        <p:nvSpPr>
          <p:cNvPr id="4" name="Footer Placeholder 3">
            <a:extLst>
              <a:ext uri="{FF2B5EF4-FFF2-40B4-BE49-F238E27FC236}">
                <a16:creationId xmlns:a16="http://schemas.microsoft.com/office/drawing/2014/main" id="{A7A4E524-EA20-4448-AF3A-E7B0CA7C8847}"/>
              </a:ext>
            </a:extLst>
          </p:cNvPr>
          <p:cNvSpPr>
            <a:spLocks noGrp="1"/>
          </p:cNvSpPr>
          <p:nvPr>
            <p:ph type="ftr" sz="quarter" idx="11"/>
          </p:nvPr>
        </p:nvSpPr>
        <p:spPr/>
        <p:txBody>
          <a:bodyPr/>
          <a:lstStyle/>
          <a:p>
            <a:r>
              <a:rPr lang="en-IN"/>
              <a:t>www.nsjunnarkar.in</a:t>
            </a:r>
          </a:p>
        </p:txBody>
      </p:sp>
    </p:spTree>
    <p:extLst>
      <p:ext uri="{BB962C8B-B14F-4D97-AF65-F5344CB8AC3E}">
        <p14:creationId xmlns:p14="http://schemas.microsoft.com/office/powerpoint/2010/main" val="38934618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CD441-A8D8-4F39-B677-1828F68187F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CC3AAD2-356F-4DB1-A1B6-94542FEC3A7A}"/>
              </a:ext>
            </a:extLst>
          </p:cNvPr>
          <p:cNvSpPr>
            <a:spLocks noGrp="1"/>
          </p:cNvSpPr>
          <p:nvPr>
            <p:ph idx="1"/>
          </p:nvPr>
        </p:nvSpPr>
        <p:spPr/>
        <p:txBody>
          <a:bodyPr/>
          <a:lstStyle/>
          <a:p>
            <a:r>
              <a:rPr lang="en-IN" dirty="0"/>
              <a:t>Such a gradient, termed a </a:t>
            </a:r>
            <a:r>
              <a:rPr lang="en-IN" i="1" dirty="0"/>
              <a:t>protonmotive force </a:t>
            </a:r>
            <a:r>
              <a:rPr lang="en-IN" dirty="0"/>
              <a:t>(</a:t>
            </a:r>
            <a:r>
              <a:rPr lang="el-GR" dirty="0"/>
              <a:t>Δ</a:t>
            </a:r>
            <a:r>
              <a:rPr lang="en-IN" dirty="0"/>
              <a:t>p) is a form of potential energy capable of doing work: </a:t>
            </a:r>
          </a:p>
          <a:p>
            <a:pPr marL="514350" indent="-514350">
              <a:buFont typeface="+mj-lt"/>
              <a:buAutoNum type="arabicPeriod"/>
            </a:pPr>
            <a:r>
              <a:rPr lang="en-IN" dirty="0"/>
              <a:t>it drives certain permease systems that concentrate externally supplied substrates within the cell; </a:t>
            </a:r>
          </a:p>
          <a:p>
            <a:pPr marL="514350" indent="-514350">
              <a:buFont typeface="+mj-lt"/>
              <a:buAutoNum type="arabicPeriod"/>
            </a:pPr>
            <a:r>
              <a:rPr lang="en-IN" dirty="0"/>
              <a:t>it provides the energy for flagellar-mediated cell motility and </a:t>
            </a:r>
          </a:p>
          <a:p>
            <a:pPr marL="514350" indent="-514350">
              <a:buFont typeface="+mj-lt"/>
              <a:buAutoNum type="arabicPeriod"/>
            </a:pPr>
            <a:r>
              <a:rPr lang="en-IN" dirty="0"/>
              <a:t>it drives the energy-requiring synthesis of ATP from ADP</a:t>
            </a:r>
          </a:p>
          <a:p>
            <a:endParaRPr lang="en-IN" dirty="0"/>
          </a:p>
        </p:txBody>
      </p:sp>
      <p:sp>
        <p:nvSpPr>
          <p:cNvPr id="4" name="Footer Placeholder 3">
            <a:extLst>
              <a:ext uri="{FF2B5EF4-FFF2-40B4-BE49-F238E27FC236}">
                <a16:creationId xmlns:a16="http://schemas.microsoft.com/office/drawing/2014/main" id="{6832CD0B-E065-4EB4-A325-AA65905CE5CF}"/>
              </a:ext>
            </a:extLst>
          </p:cNvPr>
          <p:cNvSpPr>
            <a:spLocks noGrp="1"/>
          </p:cNvSpPr>
          <p:nvPr>
            <p:ph type="ftr" sz="quarter" idx="11"/>
          </p:nvPr>
        </p:nvSpPr>
        <p:spPr/>
        <p:txBody>
          <a:bodyPr/>
          <a:lstStyle/>
          <a:p>
            <a:r>
              <a:rPr lang="en-IN"/>
              <a:t>www.nsjunnarkar.in</a:t>
            </a:r>
          </a:p>
        </p:txBody>
      </p:sp>
    </p:spTree>
    <p:extLst>
      <p:ext uri="{BB962C8B-B14F-4D97-AF65-F5344CB8AC3E}">
        <p14:creationId xmlns:p14="http://schemas.microsoft.com/office/powerpoint/2010/main" val="28705713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32195-8240-4631-BBDC-2D382612D32F}"/>
              </a:ext>
            </a:extLst>
          </p:cNvPr>
          <p:cNvSpPr>
            <a:spLocks noGrp="1"/>
          </p:cNvSpPr>
          <p:nvPr>
            <p:ph type="title"/>
          </p:nvPr>
        </p:nvSpPr>
        <p:spPr/>
        <p:txBody>
          <a:bodyPr/>
          <a:lstStyle/>
          <a:p>
            <a:r>
              <a:rPr lang="en-IN" dirty="0"/>
              <a:t>Synthesis of ATP by </a:t>
            </a:r>
            <a:r>
              <a:rPr lang="en-IN" i="1" dirty="0" err="1"/>
              <a:t>pmf</a:t>
            </a:r>
            <a:endParaRPr lang="en-IN" i="1" dirty="0"/>
          </a:p>
        </p:txBody>
      </p:sp>
      <p:sp>
        <p:nvSpPr>
          <p:cNvPr id="3" name="Content Placeholder 2">
            <a:extLst>
              <a:ext uri="{FF2B5EF4-FFF2-40B4-BE49-F238E27FC236}">
                <a16:creationId xmlns:a16="http://schemas.microsoft.com/office/drawing/2014/main" id="{D5CCE7BF-D002-433B-99FF-2FDDBFEE583B}"/>
              </a:ext>
            </a:extLst>
          </p:cNvPr>
          <p:cNvSpPr>
            <a:spLocks noGrp="1"/>
          </p:cNvSpPr>
          <p:nvPr>
            <p:ph idx="1"/>
          </p:nvPr>
        </p:nvSpPr>
        <p:spPr/>
        <p:txBody>
          <a:bodyPr>
            <a:normAutofit/>
          </a:bodyPr>
          <a:lstStyle/>
          <a:p>
            <a:r>
              <a:rPr lang="en-IN" dirty="0"/>
              <a:t>The synthesis of ATP at the expense of protonmotive force is catalysed by a complex membrane-bound enzyme, </a:t>
            </a:r>
            <a:r>
              <a:rPr lang="en-IN" i="1" dirty="0"/>
              <a:t>ATP phosphohydrolase </a:t>
            </a:r>
            <a:r>
              <a:rPr lang="en-IN" dirty="0"/>
              <a:t>(sometimes termed </a:t>
            </a:r>
            <a:r>
              <a:rPr lang="en-IN" i="1" dirty="0"/>
              <a:t>ATPase or ATP synthase) </a:t>
            </a:r>
          </a:p>
          <a:p>
            <a:r>
              <a:rPr lang="en-IN" i="1" dirty="0"/>
              <a:t>ATPase </a:t>
            </a:r>
            <a:r>
              <a:rPr lang="en-IN" dirty="0"/>
              <a:t>is composed, of two multicomponent proteins F0 and F1 (BF</a:t>
            </a:r>
            <a:r>
              <a:rPr lang="en-IN" sz="2400" dirty="0"/>
              <a:t>0 </a:t>
            </a:r>
            <a:r>
              <a:rPr lang="en-IN" dirty="0"/>
              <a:t>and BF</a:t>
            </a:r>
            <a:r>
              <a:rPr lang="en-IN" sz="2400" dirty="0"/>
              <a:t>1 </a:t>
            </a:r>
            <a:r>
              <a:rPr lang="en-IN" dirty="0"/>
              <a:t>respectively in bacteria).</a:t>
            </a:r>
          </a:p>
        </p:txBody>
      </p:sp>
      <p:sp>
        <p:nvSpPr>
          <p:cNvPr id="4" name="Footer Placeholder 3">
            <a:extLst>
              <a:ext uri="{FF2B5EF4-FFF2-40B4-BE49-F238E27FC236}">
                <a16:creationId xmlns:a16="http://schemas.microsoft.com/office/drawing/2014/main" id="{0D1BC7FF-96CA-463E-993A-D155F532F93D}"/>
              </a:ext>
            </a:extLst>
          </p:cNvPr>
          <p:cNvSpPr>
            <a:spLocks noGrp="1"/>
          </p:cNvSpPr>
          <p:nvPr>
            <p:ph type="ftr" sz="quarter" idx="11"/>
          </p:nvPr>
        </p:nvSpPr>
        <p:spPr/>
        <p:txBody>
          <a:bodyPr/>
          <a:lstStyle/>
          <a:p>
            <a:r>
              <a:rPr lang="en-IN"/>
              <a:t>www.nsjunnarkar.in</a:t>
            </a:r>
          </a:p>
        </p:txBody>
      </p:sp>
    </p:spTree>
    <p:extLst>
      <p:ext uri="{BB962C8B-B14F-4D97-AF65-F5344CB8AC3E}">
        <p14:creationId xmlns:p14="http://schemas.microsoft.com/office/powerpoint/2010/main" val="2100969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6A77AE-812A-4AEB-B06B-76AD17F74C4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3F7F01E-E5E5-4878-BB11-A0A656247106}"/>
              </a:ext>
            </a:extLst>
          </p:cNvPr>
          <p:cNvSpPr>
            <a:spLocks noGrp="1"/>
          </p:cNvSpPr>
          <p:nvPr>
            <p:ph sz="half" idx="1"/>
          </p:nvPr>
        </p:nvSpPr>
        <p:spPr>
          <a:xfrm>
            <a:off x="628650" y="884420"/>
            <a:ext cx="3886200" cy="5334107"/>
          </a:xfrm>
        </p:spPr>
        <p:txBody>
          <a:bodyPr>
            <a:normAutofit fontScale="77500" lnSpcReduction="20000"/>
          </a:bodyPr>
          <a:lstStyle/>
          <a:p>
            <a:r>
              <a:rPr lang="en-IN" dirty="0"/>
              <a:t>The α and </a:t>
            </a:r>
            <a:r>
              <a:rPr lang="en-IN" i="1" dirty="0"/>
              <a:t>β </a:t>
            </a:r>
            <a:r>
              <a:rPr lang="en-IN" dirty="0"/>
              <a:t>subunits of BF 1 are arranged alternately to form a hollow hexagon, the central hole of which contains the </a:t>
            </a:r>
            <a:r>
              <a:rPr lang="el-GR" dirty="0"/>
              <a:t>γ</a:t>
            </a:r>
            <a:r>
              <a:rPr lang="en-IN" i="1" dirty="0"/>
              <a:t> </a:t>
            </a:r>
            <a:r>
              <a:rPr lang="en-IN" dirty="0"/>
              <a:t>subunit associated with other subunits δ and </a:t>
            </a:r>
            <a:r>
              <a:rPr lang="el-GR" dirty="0"/>
              <a:t>ε</a:t>
            </a:r>
            <a:r>
              <a:rPr lang="en-IN" dirty="0"/>
              <a:t>. </a:t>
            </a:r>
          </a:p>
          <a:p>
            <a:r>
              <a:rPr lang="en-IN" dirty="0"/>
              <a:t>Thus BF 1 probably has the subunit structure α</a:t>
            </a:r>
            <a:r>
              <a:rPr lang="en-IN" i="1" baseline="-25000" dirty="0"/>
              <a:t>3</a:t>
            </a:r>
            <a:r>
              <a:rPr lang="en-IN" i="1" dirty="0"/>
              <a:t>β</a:t>
            </a:r>
            <a:r>
              <a:rPr lang="en-IN" i="1" baseline="-25000" dirty="0"/>
              <a:t>3</a:t>
            </a:r>
            <a:r>
              <a:rPr lang="el-GR" dirty="0"/>
              <a:t>γ</a:t>
            </a:r>
            <a:r>
              <a:rPr lang="en-IN" dirty="0"/>
              <a:t> δ</a:t>
            </a:r>
            <a:r>
              <a:rPr lang="el-GR" dirty="0"/>
              <a:t>ε</a:t>
            </a:r>
            <a:r>
              <a:rPr lang="en-IN" dirty="0"/>
              <a:t>. The α and </a:t>
            </a:r>
            <a:r>
              <a:rPr lang="en-IN" i="1" dirty="0"/>
              <a:t>β </a:t>
            </a:r>
            <a:r>
              <a:rPr lang="en-IN"/>
              <a:t>subunits form the </a:t>
            </a:r>
            <a:r>
              <a:rPr lang="en-IN" dirty="0"/>
              <a:t>catalytically active portion of the structure, the site where ATP is synthesized from ADP and inorganic phosphate; </a:t>
            </a:r>
          </a:p>
          <a:p>
            <a:r>
              <a:rPr lang="en-IN" dirty="0"/>
              <a:t>the </a:t>
            </a:r>
            <a:r>
              <a:rPr lang="el-GR" dirty="0"/>
              <a:t>γ</a:t>
            </a:r>
            <a:r>
              <a:rPr lang="en-IN" dirty="0"/>
              <a:t>, δ and </a:t>
            </a:r>
            <a:r>
              <a:rPr lang="el-GR" dirty="0"/>
              <a:t>ε</a:t>
            </a:r>
            <a:r>
              <a:rPr lang="en-IN" dirty="0"/>
              <a:t> subunits form a proton-translocating stalk and gate that bring to the active site at the proper rate the protons that drive the reaction.</a:t>
            </a:r>
          </a:p>
        </p:txBody>
      </p:sp>
      <p:sp>
        <p:nvSpPr>
          <p:cNvPr id="4" name="Footer Placeholder 3">
            <a:extLst>
              <a:ext uri="{FF2B5EF4-FFF2-40B4-BE49-F238E27FC236}">
                <a16:creationId xmlns:a16="http://schemas.microsoft.com/office/drawing/2014/main" id="{0DCA9A42-E539-4C77-A4C1-0DE8AA4B3599}"/>
              </a:ext>
            </a:extLst>
          </p:cNvPr>
          <p:cNvSpPr>
            <a:spLocks noGrp="1"/>
          </p:cNvSpPr>
          <p:nvPr>
            <p:ph type="ftr" sz="quarter" idx="11"/>
          </p:nvPr>
        </p:nvSpPr>
        <p:spPr/>
        <p:txBody>
          <a:bodyPr/>
          <a:lstStyle/>
          <a:p>
            <a:r>
              <a:rPr lang="en-IN"/>
              <a:t>www.nsjunnarkar.in</a:t>
            </a:r>
          </a:p>
        </p:txBody>
      </p:sp>
      <p:pic>
        <p:nvPicPr>
          <p:cNvPr id="7" name="Content Placeholder 3">
            <a:extLst>
              <a:ext uri="{FF2B5EF4-FFF2-40B4-BE49-F238E27FC236}">
                <a16:creationId xmlns:a16="http://schemas.microsoft.com/office/drawing/2014/main" id="{DCFA8F40-712E-4F80-A0AD-36F60E5DAF5A}"/>
              </a:ext>
            </a:extLst>
          </p:cNvPr>
          <p:cNvPicPr>
            <a:picLocks noGrp="1" noChangeAspect="1"/>
          </p:cNvPicPr>
          <p:nvPr>
            <p:ph sz="half" idx="2"/>
          </p:nvPr>
        </p:nvPicPr>
        <p:blipFill>
          <a:blip r:embed="rId2"/>
          <a:stretch>
            <a:fillRect/>
          </a:stretch>
        </p:blipFill>
        <p:spPr>
          <a:xfrm>
            <a:off x="4727121" y="1867189"/>
            <a:ext cx="3690257" cy="4068915"/>
          </a:xfrm>
          <a:prstGeom prst="rect">
            <a:avLst/>
          </a:prstGeom>
        </p:spPr>
      </p:pic>
    </p:spTree>
    <p:extLst>
      <p:ext uri="{BB962C8B-B14F-4D97-AF65-F5344CB8AC3E}">
        <p14:creationId xmlns:p14="http://schemas.microsoft.com/office/powerpoint/2010/main" val="25257177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BA05D-734C-4B1B-A7FB-0861ED25FC4E}"/>
              </a:ext>
            </a:extLst>
          </p:cNvPr>
          <p:cNvSpPr>
            <a:spLocks noGrp="1"/>
          </p:cNvSpPr>
          <p:nvPr>
            <p:ph type="title"/>
          </p:nvPr>
        </p:nvSpPr>
        <p:spPr/>
        <p:txBody>
          <a:bodyPr/>
          <a:lstStyle/>
          <a:p>
            <a:endParaRPr lang="en-IN" b="1" dirty="0"/>
          </a:p>
        </p:txBody>
      </p:sp>
      <p:sp>
        <p:nvSpPr>
          <p:cNvPr id="3" name="Content Placeholder 2">
            <a:extLst>
              <a:ext uri="{FF2B5EF4-FFF2-40B4-BE49-F238E27FC236}">
                <a16:creationId xmlns:a16="http://schemas.microsoft.com/office/drawing/2014/main" id="{C49CE850-DB79-4A01-8DF1-0F7EAE77BF90}"/>
              </a:ext>
            </a:extLst>
          </p:cNvPr>
          <p:cNvSpPr>
            <a:spLocks noGrp="1"/>
          </p:cNvSpPr>
          <p:nvPr>
            <p:ph idx="1"/>
          </p:nvPr>
        </p:nvSpPr>
        <p:spPr/>
        <p:txBody>
          <a:bodyPr/>
          <a:lstStyle/>
          <a:p>
            <a:r>
              <a:rPr lang="en-IN" dirty="0"/>
              <a:t>ATP synthesis occurs through chemiosmotic mechanism. </a:t>
            </a:r>
          </a:p>
          <a:p>
            <a:endParaRPr lang="en-IN" dirty="0"/>
          </a:p>
        </p:txBody>
      </p:sp>
      <p:pic>
        <p:nvPicPr>
          <p:cNvPr id="1026" name="Picture 2" descr="Dr. Roshni Rajamohan Department of Botany Deshbandhu College">
            <a:extLst>
              <a:ext uri="{FF2B5EF4-FFF2-40B4-BE49-F238E27FC236}">
                <a16:creationId xmlns:a16="http://schemas.microsoft.com/office/drawing/2014/main" id="{03AAD76E-3E60-4566-8BD1-C604C54E44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6853" y="3082413"/>
            <a:ext cx="6386050" cy="3229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8364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C4CDB-0A24-4B89-AAE0-C0F3B531F527}"/>
              </a:ext>
            </a:extLst>
          </p:cNvPr>
          <p:cNvSpPr>
            <a:spLocks noGrp="1"/>
          </p:cNvSpPr>
          <p:nvPr>
            <p:ph type="title"/>
          </p:nvPr>
        </p:nvSpPr>
        <p:spPr/>
        <p:txBody>
          <a:bodyPr/>
          <a:lstStyle/>
          <a:p>
            <a:endParaRPr lang="en-IN" dirty="0"/>
          </a:p>
        </p:txBody>
      </p:sp>
      <p:pic>
        <p:nvPicPr>
          <p:cNvPr id="5" name="Content Placeholder 4">
            <a:extLst>
              <a:ext uri="{FF2B5EF4-FFF2-40B4-BE49-F238E27FC236}">
                <a16:creationId xmlns:a16="http://schemas.microsoft.com/office/drawing/2014/main" id="{54DDAF6D-32E7-4829-B8A4-1A42CA8BA363}"/>
              </a:ext>
            </a:extLst>
          </p:cNvPr>
          <p:cNvPicPr>
            <a:picLocks noGrp="1" noChangeAspect="1"/>
          </p:cNvPicPr>
          <p:nvPr>
            <p:ph idx="1"/>
          </p:nvPr>
        </p:nvPicPr>
        <p:blipFill>
          <a:blip r:embed="rId2"/>
          <a:stretch>
            <a:fillRect/>
          </a:stretch>
        </p:blipFill>
        <p:spPr>
          <a:xfrm>
            <a:off x="1379621" y="1860884"/>
            <a:ext cx="6079958" cy="4631990"/>
          </a:xfrm>
        </p:spPr>
      </p:pic>
    </p:spTree>
    <p:extLst>
      <p:ext uri="{BB962C8B-B14F-4D97-AF65-F5344CB8AC3E}">
        <p14:creationId xmlns:p14="http://schemas.microsoft.com/office/powerpoint/2010/main" val="26514792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3525D-08A2-4F02-AF78-BB9092670320}"/>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1DF137C7-2EC6-4EAB-8151-D5994D51F2B2}"/>
              </a:ext>
            </a:extLst>
          </p:cNvPr>
          <p:cNvPicPr>
            <a:picLocks noGrp="1" noChangeAspect="1"/>
          </p:cNvPicPr>
          <p:nvPr>
            <p:ph idx="1"/>
          </p:nvPr>
        </p:nvPicPr>
        <p:blipFill>
          <a:blip r:embed="rId2"/>
          <a:stretch>
            <a:fillRect/>
          </a:stretch>
        </p:blipFill>
        <p:spPr>
          <a:xfrm>
            <a:off x="1227221" y="1027907"/>
            <a:ext cx="6689558" cy="4802185"/>
          </a:xfrm>
        </p:spPr>
      </p:pic>
    </p:spTree>
    <p:extLst>
      <p:ext uri="{BB962C8B-B14F-4D97-AF65-F5344CB8AC3E}">
        <p14:creationId xmlns:p14="http://schemas.microsoft.com/office/powerpoint/2010/main" val="2319481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A773D-46DD-48C9-9005-AB1D1605D7C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B143917-B1AE-4BC8-BC35-072D0A7730FA}"/>
              </a:ext>
            </a:extLst>
          </p:cNvPr>
          <p:cNvSpPr>
            <a:spLocks noGrp="1"/>
          </p:cNvSpPr>
          <p:nvPr>
            <p:ph idx="1"/>
          </p:nvPr>
        </p:nvSpPr>
        <p:spPr/>
        <p:txBody>
          <a:bodyPr/>
          <a:lstStyle/>
          <a:p>
            <a:endParaRPr lang="en-IN"/>
          </a:p>
        </p:txBody>
      </p:sp>
      <p:sp>
        <p:nvSpPr>
          <p:cNvPr id="4" name="Rectangle 3">
            <a:extLst>
              <a:ext uri="{FF2B5EF4-FFF2-40B4-BE49-F238E27FC236}">
                <a16:creationId xmlns:a16="http://schemas.microsoft.com/office/drawing/2014/main" id="{B83E0751-4C91-41A1-932E-CA6633FDA20D}"/>
              </a:ext>
            </a:extLst>
          </p:cNvPr>
          <p:cNvSpPr/>
          <p:nvPr/>
        </p:nvSpPr>
        <p:spPr>
          <a:xfrm>
            <a:off x="2988586" y="2967335"/>
            <a:ext cx="3166828" cy="1754326"/>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Thank you</a:t>
            </a:r>
          </a:p>
          <a:p>
            <a:pPr algn="ct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35527948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6511</TotalTime>
  <Words>2619</Words>
  <Application>Microsoft Office PowerPoint</Application>
  <PresentationFormat>On-screen Show (4:3)</PresentationFormat>
  <Paragraphs>202</Paragraphs>
  <Slides>57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Arial</vt:lpstr>
      <vt:lpstr>Calibri</vt:lpstr>
      <vt:lpstr>Calibri Light</vt:lpstr>
      <vt:lpstr>Times New Roman</vt:lpstr>
      <vt:lpstr>Office Theme</vt:lpstr>
      <vt:lpstr>Unit 1. Fundamentals of metabolism</vt:lpstr>
      <vt:lpstr>Contents</vt:lpstr>
      <vt:lpstr>Overview of metabolism</vt:lpstr>
      <vt:lpstr>Important principles and concepts</vt:lpstr>
      <vt:lpstr>Features common to all types of metabolism</vt:lpstr>
      <vt:lpstr>PowerPoint Presentation</vt:lpstr>
      <vt:lpstr>Cellular work and energy transfer</vt:lpstr>
      <vt:lpstr>PowerPoint Presentation</vt:lpstr>
      <vt:lpstr>Free energy and reactions</vt:lpstr>
      <vt:lpstr>PowerPoint Presentation</vt:lpstr>
      <vt:lpstr>PowerPoint Presentation</vt:lpstr>
      <vt:lpstr>PowerPoint Presentation</vt:lpstr>
      <vt:lpstr>Standard Free Energy Change (ΔG°)</vt:lpstr>
      <vt:lpstr>PowerPoint Presentation</vt:lpstr>
      <vt:lpstr>Exergonic and Endergonic reactions</vt:lpstr>
      <vt:lpstr>PowerPoint Presentation</vt:lpstr>
      <vt:lpstr>PowerPoint Presentation</vt:lpstr>
      <vt:lpstr>PowerPoint Presentation</vt:lpstr>
      <vt:lpstr>Redox Reactions and Standard reduction potential (E0)</vt:lpstr>
      <vt:lpstr>PowerPoint Presentation</vt:lpstr>
      <vt:lpstr>PowerPoint Presentation</vt:lpstr>
      <vt:lpstr>PowerPoint Presentation</vt:lpstr>
      <vt:lpstr>PowerPoint Presentation</vt:lpstr>
      <vt:lpstr>PowerPoint Presentation</vt:lpstr>
      <vt:lpstr>PowerPoint Presentation</vt:lpstr>
      <vt:lpstr>Electron Transport chain and ATP synthesis</vt:lpstr>
      <vt:lpstr>Electron transport chain</vt:lpstr>
      <vt:lpstr>PowerPoint Presentation</vt:lpstr>
      <vt:lpstr>PowerPoint Presentation</vt:lpstr>
      <vt:lpstr>Carriers of Electron Transport Chain</vt:lpstr>
      <vt:lpstr>NAD and NADP</vt:lpstr>
      <vt:lpstr>PowerPoint Presentation</vt:lpstr>
      <vt:lpstr>FAD/FMN</vt:lpstr>
      <vt:lpstr>Coenzyme Q</vt:lpstr>
      <vt:lpstr>Cytochromes</vt:lpstr>
      <vt:lpstr>Table: Cytochromes of aerobic ETC</vt:lpstr>
      <vt:lpstr>PowerPoint Presentation</vt:lpstr>
      <vt:lpstr>Non-heme Fe-S proteins: eg. Ferredoxin</vt:lpstr>
      <vt:lpstr>Ferredoxin</vt:lpstr>
      <vt:lpstr>Electron transport chain</vt:lpstr>
      <vt:lpstr>PowerPoint Presentation</vt:lpstr>
      <vt:lpstr>PowerPoint Presentation</vt:lpstr>
      <vt:lpstr>Inhibitors of ETC</vt:lpstr>
      <vt:lpstr>PowerPoint Presentation</vt:lpstr>
      <vt:lpstr>PowerPoint Presentation</vt:lpstr>
      <vt:lpstr>PowerPoint Presentation</vt:lpstr>
      <vt:lpstr>Biochemical mechanisms generating ATP</vt:lpstr>
      <vt:lpstr>PowerPoint Presentation</vt:lpstr>
      <vt:lpstr>PowerPoint Presentation</vt:lpstr>
      <vt:lpstr>Proton motive force : pmf</vt:lpstr>
      <vt:lpstr>PowerPoint Presentation</vt:lpstr>
      <vt:lpstr>Synthesis of ATP by pmf</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 Introduction to metabolism</dc:title>
  <dc:creator>NISHANT</dc:creator>
  <cp:lastModifiedBy>Dr NISHANT S JUNNARKAR</cp:lastModifiedBy>
  <cp:revision>19</cp:revision>
  <dcterms:created xsi:type="dcterms:W3CDTF">2019-01-03T04:39:44Z</dcterms:created>
  <dcterms:modified xsi:type="dcterms:W3CDTF">2024-07-05T10:47:22Z</dcterms:modified>
</cp:coreProperties>
</file>