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6" r:id="rId18"/>
    <p:sldId id="275" r:id="rId19"/>
    <p:sldId id="274"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2" autoAdjust="0"/>
    <p:restoredTop sz="94625" autoAdjust="0"/>
  </p:normalViewPr>
  <p:slideViewPr>
    <p:cSldViewPr>
      <p:cViewPr varScale="1">
        <p:scale>
          <a:sx n="77" d="100"/>
          <a:sy n="77" d="100"/>
        </p:scale>
        <p:origin x="-1541"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advClick="0" advTm="18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advClick="0" advTm="180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7772400" cy="1143000"/>
          </a:xfrm>
          <a:solidFill>
            <a:schemeClr val="bg1"/>
          </a:solidFill>
        </p:spPr>
        <p:txBody>
          <a:bodyPr>
            <a:normAutofit/>
          </a:bodyPr>
          <a:lstStyle/>
          <a:p>
            <a:endParaRPr lang="en-US" sz="3500" dirty="0"/>
          </a:p>
        </p:txBody>
      </p:sp>
      <p:sp>
        <p:nvSpPr>
          <p:cNvPr id="3" name="Subtitle 2"/>
          <p:cNvSpPr>
            <a:spLocks noGrp="1"/>
          </p:cNvSpPr>
          <p:nvPr>
            <p:ph type="subTitle" idx="1"/>
          </p:nvPr>
        </p:nvSpPr>
        <p:spPr>
          <a:xfrm>
            <a:off x="762000" y="1447800"/>
            <a:ext cx="7772400" cy="4800600"/>
          </a:xfrm>
          <a:solidFill>
            <a:schemeClr val="accent6">
              <a:lumMod val="40000"/>
              <a:lumOff val="60000"/>
            </a:schemeClr>
          </a:solidFill>
        </p:spPr>
        <p:txBody>
          <a:bodyPr/>
          <a:lstStyle/>
          <a:p>
            <a:endParaRPr lang="gu-IN" dirty="0" smtClean="0"/>
          </a:p>
          <a:p>
            <a:endParaRPr lang="gu-IN" dirty="0"/>
          </a:p>
          <a:p>
            <a:endParaRPr lang="gu-IN" dirty="0"/>
          </a:p>
          <a:p>
            <a:r>
              <a:rPr lang="gu-IN" sz="4400" b="1" dirty="0" smtClean="0"/>
              <a:t>સમાજશાસ્ત્રીય સંશોધન પદ્ધત્તિ</a:t>
            </a:r>
            <a:r>
              <a:rPr lang="gu-IN" b="1" dirty="0" smtClean="0"/>
              <a:t/>
            </a:r>
            <a:br>
              <a:rPr lang="gu-IN" b="1" dirty="0" smtClean="0"/>
            </a:br>
            <a:r>
              <a:rPr lang="gu-IN" sz="3600" b="1" dirty="0" smtClean="0"/>
              <a:t>Core-302</a:t>
            </a:r>
            <a:endParaRPr lang="en-US" sz="3600" b="1" dirty="0"/>
          </a:p>
        </p:txBody>
      </p:sp>
    </p:spTree>
  </p:cSld>
  <p:clrMapOvr>
    <a:masterClrMapping/>
  </p:clrMapOvr>
  <p:transition spd="slow" advClick="0" advTm="180000">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 name="Content Placeholder 9" descr="WhatsApp Image 2020-07-22 at 15.12.57.jpeg"/>
          <p:cNvPicPr>
            <a:picLocks noGrp="1" noChangeAspect="1"/>
          </p:cNvPicPr>
          <p:nvPr>
            <p:ph idx="1"/>
          </p:nvPr>
        </p:nvPicPr>
        <p:blipFill>
          <a:blip r:embed="rId2"/>
          <a:stretch>
            <a:fillRect/>
          </a:stretch>
        </p:blipFill>
        <p:spPr>
          <a:xfrm>
            <a:off x="1523999" y="304800"/>
            <a:ext cx="6170295" cy="6248400"/>
          </a:xfrm>
        </p:spPr>
      </p:pic>
    </p:spTree>
  </p:cSld>
  <p:clrMapOvr>
    <a:masterClrMapping/>
  </p:clrMapOvr>
  <p:transition spd="slow" advClick="0" advTm="18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6">
              <a:lumMod val="60000"/>
              <a:lumOff val="40000"/>
            </a:schemeClr>
          </a:solidFill>
        </p:spPr>
        <p:txBody>
          <a:bodyPr>
            <a:normAutofit fontScale="90000"/>
          </a:bodyPr>
          <a:lstStyle/>
          <a:p>
            <a:pPr algn="just"/>
            <a:r>
              <a:rPr lang="gu-IN" sz="3200" dirty="0" smtClean="0"/>
              <a:t>યુનિટ-1  સર્વેક્ષણ પદ્ધત્તિ (Survey Method)</a:t>
            </a:r>
            <a:endParaRPr lang="en-US" sz="3200" dirty="0"/>
          </a:p>
        </p:txBody>
      </p:sp>
      <p:sp>
        <p:nvSpPr>
          <p:cNvPr id="3" name="Content Placeholder 2"/>
          <p:cNvSpPr>
            <a:spLocks noGrp="1"/>
          </p:cNvSpPr>
          <p:nvPr>
            <p:ph idx="1"/>
          </p:nvPr>
        </p:nvSpPr>
        <p:spPr>
          <a:xfrm>
            <a:off x="457200" y="990600"/>
            <a:ext cx="8229600" cy="5181600"/>
          </a:xfrm>
          <a:solidFill>
            <a:schemeClr val="accent6">
              <a:lumMod val="40000"/>
              <a:lumOff val="60000"/>
            </a:schemeClr>
          </a:solidFill>
        </p:spPr>
        <p:txBody>
          <a:bodyPr>
            <a:normAutofit fontScale="25000" lnSpcReduction="20000"/>
          </a:bodyPr>
          <a:lstStyle/>
          <a:p>
            <a:pPr marL="514350" indent="-514350">
              <a:lnSpc>
                <a:spcPct val="110000"/>
              </a:lnSpc>
              <a:spcAft>
                <a:spcPts val="1000"/>
              </a:spcAft>
              <a:buAutoNum type="arabicPeriod"/>
            </a:pPr>
            <a:endParaRPr lang="gu-IN" sz="11200" dirty="0" smtClean="0"/>
          </a:p>
          <a:p>
            <a:pPr marL="514350" indent="-514350">
              <a:lnSpc>
                <a:spcPct val="110000"/>
              </a:lnSpc>
              <a:spcAft>
                <a:spcPts val="1000"/>
              </a:spcAft>
              <a:buAutoNum type="arabicPeriod"/>
            </a:pPr>
            <a:r>
              <a:rPr lang="gu-IN" sz="11200" dirty="0" smtClean="0"/>
              <a:t>સામાજિક સર્વેક્ષણ નો અર્થ અને લક્ષણો.</a:t>
            </a:r>
          </a:p>
          <a:p>
            <a:pPr marL="0" indent="0">
              <a:lnSpc>
                <a:spcPct val="120000"/>
              </a:lnSpc>
              <a:spcBef>
                <a:spcPts val="0"/>
              </a:spcBef>
              <a:spcAft>
                <a:spcPts val="1000"/>
              </a:spcAft>
            </a:pPr>
            <a:endParaRPr lang="gu-IN" sz="2400" dirty="0" smtClean="0"/>
          </a:p>
          <a:p>
            <a:pPr marL="0" indent="0">
              <a:lnSpc>
                <a:spcPct val="120000"/>
              </a:lnSpc>
              <a:spcBef>
                <a:spcPts val="0"/>
              </a:spcBef>
              <a:spcAft>
                <a:spcPts val="1000"/>
              </a:spcAft>
            </a:pPr>
            <a:r>
              <a:rPr lang="gu-IN" sz="9600" dirty="0" smtClean="0"/>
              <a:t> માહિતી એકત્રીકરણની એક પ્રયુક્તિ તરીકે બહોળો ઉપયોગ</a:t>
            </a:r>
          </a:p>
          <a:p>
            <a:pPr marL="88900" indent="-88900">
              <a:lnSpc>
                <a:spcPct val="120000"/>
              </a:lnSpc>
              <a:spcBef>
                <a:spcPts val="0"/>
              </a:spcBef>
              <a:spcAft>
                <a:spcPts val="1000"/>
              </a:spcAft>
              <a:tabLst>
                <a:tab pos="88900" algn="l"/>
              </a:tabLst>
            </a:pPr>
            <a:r>
              <a:rPr lang="gu-IN" sz="9600" dirty="0"/>
              <a:t> </a:t>
            </a:r>
            <a:r>
              <a:rPr lang="gu-IN" sz="9600" dirty="0" smtClean="0"/>
              <a:t>સામાજિક સંશોધકો, સરકારી બિનસરકારી સંગઠનો વગેરે વિવિધ   હેતુઓ માટે આ પદ્ધતિ ઉપયોગી અને ખૂબ લોકપ્રિય છે </a:t>
            </a:r>
          </a:p>
          <a:p>
            <a:pPr marL="88900" indent="-88900">
              <a:lnSpc>
                <a:spcPct val="120000"/>
              </a:lnSpc>
              <a:spcBef>
                <a:spcPts val="0"/>
              </a:spcBef>
              <a:spcAft>
                <a:spcPts val="1000"/>
              </a:spcAft>
              <a:tabLst>
                <a:tab pos="88900" algn="l"/>
              </a:tabLst>
            </a:pPr>
            <a:endParaRPr lang="gu-IN" sz="9600" dirty="0" smtClean="0"/>
          </a:p>
          <a:p>
            <a:pPr marL="88900" indent="-88900">
              <a:lnSpc>
                <a:spcPct val="120000"/>
              </a:lnSpc>
              <a:spcBef>
                <a:spcPts val="0"/>
              </a:spcBef>
              <a:spcAft>
                <a:spcPts val="1000"/>
              </a:spcAft>
              <a:tabLst>
                <a:tab pos="88900" algn="l"/>
              </a:tabLst>
            </a:pPr>
            <a:r>
              <a:rPr lang="gu-IN" sz="9600" dirty="0" smtClean="0"/>
              <a:t> લોકોના વર્તન, વલણ, માન્યતાઓ, અભિપ્રાયો, ખાસિયતો, અપેક્ષાઓ, સ્વ-મૂલ્યાંકન, સામાન્યજ્ઞાન વગેરે અંગેના અભ્યાસોમાં ખૂબ ઉપયોગી </a:t>
            </a:r>
          </a:p>
          <a:p>
            <a:pPr marL="88900" indent="-88900">
              <a:lnSpc>
                <a:spcPct val="110000"/>
              </a:lnSpc>
              <a:spcBef>
                <a:spcPts val="0"/>
              </a:spcBef>
              <a:spcAft>
                <a:spcPts val="1000"/>
              </a:spcAft>
              <a:tabLst>
                <a:tab pos="88900" algn="l"/>
              </a:tabLst>
            </a:pPr>
            <a:endParaRPr lang="gu-IN" sz="9600" dirty="0" smtClean="0"/>
          </a:p>
          <a:p>
            <a:pPr marL="88900" indent="-88900">
              <a:lnSpc>
                <a:spcPct val="110000"/>
              </a:lnSpc>
              <a:spcBef>
                <a:spcPts val="0"/>
              </a:spcBef>
              <a:spcAft>
                <a:spcPts val="1000"/>
              </a:spcAft>
              <a:buNone/>
              <a:tabLst>
                <a:tab pos="88900" algn="l"/>
              </a:tabLst>
            </a:pPr>
            <a:endParaRPr lang="gu-IN" sz="9600" dirty="0" smtClean="0"/>
          </a:p>
          <a:p>
            <a:pPr marL="88900" indent="-88900">
              <a:lnSpc>
                <a:spcPct val="110000"/>
              </a:lnSpc>
              <a:spcBef>
                <a:spcPts val="0"/>
              </a:spcBef>
              <a:spcAft>
                <a:spcPts val="1000"/>
              </a:spcAft>
              <a:buNone/>
              <a:tabLst>
                <a:tab pos="88900" algn="l"/>
              </a:tabLst>
            </a:pPr>
            <a:r>
              <a:rPr lang="gu-IN" sz="9600" dirty="0" smtClean="0"/>
              <a:t> </a:t>
            </a:r>
          </a:p>
          <a:p>
            <a:pPr marL="514350" indent="-514350">
              <a:buNone/>
            </a:pPr>
            <a:endParaRPr lang="gu-IN" sz="9600" dirty="0" smtClean="0"/>
          </a:p>
          <a:p>
            <a:pPr marL="514350" indent="-514350">
              <a:buNone/>
            </a:pPr>
            <a:endParaRPr lang="gu-IN" sz="2400" dirty="0" smtClean="0"/>
          </a:p>
          <a:p>
            <a:pPr marL="514350" indent="-514350">
              <a:buNone/>
            </a:pPr>
            <a:r>
              <a:rPr lang="gu-IN" sz="2400" dirty="0"/>
              <a:t> </a:t>
            </a:r>
            <a:r>
              <a:rPr lang="gu-IN" sz="2400" dirty="0" smtClean="0"/>
              <a:t>   </a:t>
            </a:r>
            <a:r>
              <a:rPr lang="gu-IN" sz="2800" dirty="0" smtClean="0"/>
              <a:t>  </a:t>
            </a:r>
          </a:p>
          <a:p>
            <a:pPr marL="514350" indent="-514350">
              <a:buNone/>
            </a:pPr>
            <a:r>
              <a:rPr lang="gu-IN" sz="2800" dirty="0" smtClean="0"/>
              <a:t> </a:t>
            </a:r>
            <a:endParaRPr lang="en-US" sz="2800" dirty="0"/>
          </a:p>
        </p:txBody>
      </p:sp>
    </p:spTree>
  </p:cSld>
  <p:clrMapOvr>
    <a:masterClrMapping/>
  </p:clrMapOvr>
  <p:transition spd="slow" advClick="0" advTm="18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96956" y="828261"/>
            <a:ext cx="8342244" cy="5496339"/>
          </a:xfrm>
          <a:solidFill>
            <a:schemeClr val="accent6">
              <a:lumMod val="40000"/>
              <a:lumOff val="60000"/>
            </a:schemeClr>
          </a:solidFill>
        </p:spPr>
        <p:txBody>
          <a:bodyPr>
            <a:normAutofit/>
          </a:bodyPr>
          <a:lstStyle/>
          <a:p>
            <a:pPr marL="88900" indent="-88900">
              <a:buNone/>
              <a:tabLst>
                <a:tab pos="88900" algn="l"/>
              </a:tabLst>
            </a:pPr>
            <a:r>
              <a:rPr lang="gu-IN" sz="2400" dirty="0" smtClean="0"/>
              <a:t> </a:t>
            </a:r>
          </a:p>
          <a:p>
            <a:pPr marL="88900" indent="-88900">
              <a:tabLst>
                <a:tab pos="88900" algn="l"/>
              </a:tabLst>
            </a:pPr>
            <a:r>
              <a:rPr lang="gu-IN" sz="2600" dirty="0" smtClean="0"/>
              <a:t>સંશોધન પ્રશ્નથી શરૂઆત અને માહિતીના વિશ્લેષણ સાથે સંપન્ન</a:t>
            </a:r>
          </a:p>
          <a:p>
            <a:pPr marL="88900" indent="-88900">
              <a:tabLst>
                <a:tab pos="88900" algn="l"/>
              </a:tabLst>
            </a:pPr>
            <a:r>
              <a:rPr lang="gu-IN" sz="2600" dirty="0"/>
              <a:t> </a:t>
            </a:r>
            <a:r>
              <a:rPr lang="gu-IN" sz="2600" dirty="0" smtClean="0"/>
              <a:t>માહિતી એકત્રીકરણના સાધન તરીકે પ્રશ્નાવલિ કે મુલાકાત અનુસૂચિનો ઉપયોગ</a:t>
            </a:r>
          </a:p>
          <a:p>
            <a:pPr marL="88900" indent="-88900">
              <a:tabLst>
                <a:tab pos="88900" algn="l"/>
              </a:tabLst>
            </a:pPr>
            <a:r>
              <a:rPr lang="gu-IN" sz="2600" dirty="0"/>
              <a:t> </a:t>
            </a:r>
            <a:r>
              <a:rPr lang="gu-IN" sz="2600" dirty="0" smtClean="0"/>
              <a:t>પ્રશ્નાવલિ એ સંશોધકે પહેલેથી રચેલા પ્રશ્નોનું પત્રક છે. જેમાં માહિતી દાતા પોતે જ પ્રશ્નો વાંચે છે અને તે પત્રકમાં પોતે જવાબો ભરે છે અથવા યોગ્ય વિકલ્પ સામે નિશાની કરે છે</a:t>
            </a:r>
          </a:p>
          <a:p>
            <a:pPr marL="88900" indent="-88900">
              <a:tabLst>
                <a:tab pos="88900" algn="l"/>
              </a:tabLst>
            </a:pPr>
            <a:r>
              <a:rPr lang="gu-IN" sz="2600" dirty="0"/>
              <a:t> </a:t>
            </a:r>
            <a:r>
              <a:rPr lang="gu-IN" sz="2600" dirty="0" smtClean="0"/>
              <a:t>મુલાકાત અનુસૂચિ એ સંશોધકે પહેલેથી રચેલા પ્રશ્નોનું પત્રક છે. જેમાં સંશોધક તે પ્રશ્નો વાંચે છે અને માહિતિ દાતાએ આપેલ જવાબ તે પત્રકમાં ભરે છે અથવા યોગ્ય વિકલ્પ સામે નિશાની કરે છે </a:t>
            </a:r>
            <a:endParaRPr lang="en-US" sz="2600" dirty="0"/>
          </a:p>
        </p:txBody>
      </p:sp>
    </p:spTree>
  </p:cSld>
  <p:clrMapOvr>
    <a:masterClrMapping/>
  </p:clrMapOvr>
  <p:transition spd="slow" advClick="0" advTm="18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a:solidFill>
            <a:schemeClr val="accent6">
              <a:lumMod val="40000"/>
              <a:lumOff val="60000"/>
            </a:schemeClr>
          </a:solidFill>
        </p:spPr>
        <p:txBody>
          <a:bodyPr>
            <a:normAutofit fontScale="85000" lnSpcReduction="20000"/>
          </a:bodyPr>
          <a:lstStyle/>
          <a:p>
            <a:pPr marL="179388" indent="-179388">
              <a:buFont typeface="Wingdings" pitchFamily="2" charset="2"/>
              <a:buChar char="Ø"/>
              <a:tabLst>
                <a:tab pos="88900" algn="l"/>
                <a:tab pos="179388" algn="l"/>
              </a:tabLst>
            </a:pPr>
            <a:r>
              <a:rPr lang="gu-IN" sz="2800" dirty="0"/>
              <a:t> </a:t>
            </a:r>
            <a:r>
              <a:rPr lang="gu-IN" dirty="0" smtClean="0"/>
              <a:t>સામાજિક સર્વેક્ષણ નો અર્થ:</a:t>
            </a:r>
          </a:p>
          <a:p>
            <a:pPr marL="179388" indent="-179388">
              <a:buNone/>
              <a:tabLst>
                <a:tab pos="88900" algn="l"/>
                <a:tab pos="179388" algn="l"/>
              </a:tabLst>
            </a:pPr>
            <a:endParaRPr lang="gu-IN" sz="2800" dirty="0" smtClean="0"/>
          </a:p>
          <a:p>
            <a:pPr marL="179388" indent="-179388">
              <a:lnSpc>
                <a:spcPct val="120000"/>
              </a:lnSpc>
              <a:spcBef>
                <a:spcPts val="0"/>
              </a:spcBef>
              <a:spcAft>
                <a:spcPts val="600"/>
              </a:spcAft>
              <a:tabLst>
                <a:tab pos="88900" algn="l"/>
                <a:tab pos="179388" algn="l"/>
              </a:tabLst>
            </a:pPr>
            <a:r>
              <a:rPr lang="gu-IN" sz="2400" dirty="0"/>
              <a:t> </a:t>
            </a:r>
            <a:r>
              <a:rPr lang="gu-IN" sz="2800" dirty="0" smtClean="0"/>
              <a:t>સમગ્ર વસ્તી કે વસ્તીના ભાગમાંથી પ્રશ્નાવલિ કે મુલાકાત અનુસૂચિ દ્વારા આવશ્યકતા અનુસાર માહિતી એકઠી કરતાં અભ્યાસોને સર્વેક્ષણ કહેવામાં આવે છે</a:t>
            </a:r>
          </a:p>
          <a:p>
            <a:pPr marL="179388" indent="-179388">
              <a:lnSpc>
                <a:spcPct val="120000"/>
              </a:lnSpc>
              <a:spcBef>
                <a:spcPts val="0"/>
              </a:spcBef>
              <a:spcAft>
                <a:spcPts val="600"/>
              </a:spcAft>
              <a:tabLst>
                <a:tab pos="88900" algn="l"/>
                <a:tab pos="179388" algn="l"/>
              </a:tabLst>
            </a:pPr>
            <a:r>
              <a:rPr lang="gu-IN" sz="2800" dirty="0"/>
              <a:t>સમગ્ર </a:t>
            </a:r>
            <a:r>
              <a:rPr lang="gu-IN" sz="2800" dirty="0" smtClean="0"/>
              <a:t>વસતિમાંથી માહિતી એકત્ર કરવામાં આવે તે સર્વેક્ષણ અને સમગ્ર વસ્તીનું પ્રતિનિધિત્વ કરતાં કોઈ ભાગને અભ્યાસ હેઠળ આવરી લેવામાં આવે ત્યારે તેને નિદર્શ સર્વેક્ષણ કે સેમ્પલ સર્વે કહેવામાં આવે છે</a:t>
            </a:r>
          </a:p>
          <a:p>
            <a:pPr marL="179388" indent="-179388">
              <a:lnSpc>
                <a:spcPct val="120000"/>
              </a:lnSpc>
              <a:spcBef>
                <a:spcPts val="0"/>
              </a:spcBef>
              <a:spcAft>
                <a:spcPts val="600"/>
              </a:spcAft>
              <a:tabLst>
                <a:tab pos="88900" algn="l"/>
                <a:tab pos="179388" algn="l"/>
              </a:tabLst>
            </a:pPr>
            <a:r>
              <a:rPr lang="gu-IN" sz="2800" dirty="0"/>
              <a:t> </a:t>
            </a:r>
            <a:r>
              <a:rPr lang="gu-IN" sz="2800" dirty="0" smtClean="0"/>
              <a:t>દા.ત. વસ્તી ગણતરી માં સમગ્ર વસ્તીને આવરી લેવામાં આવે છે, કોઈ એક ગામના કુટુંબોનો અભ્યાસ કરતી વખતે બધા જ કુટુંબોને અભ્યાસ હેઠળ આવરી લેવામાં આવે....</a:t>
            </a:r>
          </a:p>
          <a:p>
            <a:pPr marL="179388" indent="-179388">
              <a:lnSpc>
                <a:spcPct val="120000"/>
              </a:lnSpc>
              <a:spcAft>
                <a:spcPts val="600"/>
              </a:spcAft>
              <a:buNone/>
              <a:tabLst>
                <a:tab pos="88900" algn="l"/>
                <a:tab pos="179388" algn="l"/>
              </a:tabLst>
            </a:pPr>
            <a:r>
              <a:rPr lang="gu-IN" sz="2800" dirty="0" smtClean="0"/>
              <a:t>    </a:t>
            </a:r>
            <a:endParaRPr lang="en-US" sz="2800" dirty="0"/>
          </a:p>
        </p:txBody>
      </p:sp>
    </p:spTree>
  </p:cSld>
  <p:clrMapOvr>
    <a:masterClrMapping/>
  </p:clrMapOvr>
  <p:transition spd="slow" advClick="0" advTm="18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a:solidFill>
            <a:schemeClr val="accent6">
              <a:lumMod val="40000"/>
              <a:lumOff val="60000"/>
            </a:schemeClr>
          </a:solidFill>
        </p:spPr>
        <p:txBody>
          <a:bodyPr>
            <a:normAutofit/>
          </a:bodyPr>
          <a:lstStyle/>
          <a:p>
            <a:pPr>
              <a:buFont typeface="Wingdings" pitchFamily="2" charset="2"/>
              <a:buChar char="Ø"/>
            </a:pPr>
            <a:r>
              <a:rPr lang="gu-IN" sz="2800" dirty="0" smtClean="0"/>
              <a:t>વ્યાખ્યાઓ:</a:t>
            </a:r>
          </a:p>
          <a:p>
            <a:pPr>
              <a:spcBef>
                <a:spcPts val="0"/>
              </a:spcBef>
              <a:spcAft>
                <a:spcPts val="600"/>
              </a:spcAft>
            </a:pPr>
            <a:r>
              <a:rPr lang="gu-IN" sz="2400" b="1" dirty="0" smtClean="0"/>
              <a:t>હેરિસન</a:t>
            </a:r>
            <a:r>
              <a:rPr lang="gu-IN" sz="2400" dirty="0" smtClean="0"/>
              <a:t>: વ્યાવહારિક હેતુ માટે નિશ્ચિત પ્રદેશમાં વસતા લોકોની સમસ્યાની વૈજ્ઞાનિક પદ્ધત્તિ દ્વારા થતી તપાસને સામાજિક સર્વેક્ષણ કહેવાય.</a:t>
            </a:r>
          </a:p>
          <a:p>
            <a:pPr>
              <a:spcBef>
                <a:spcPts val="0"/>
              </a:spcBef>
              <a:spcAft>
                <a:spcPts val="600"/>
              </a:spcAft>
            </a:pPr>
            <a:r>
              <a:rPr lang="gu-IN" sz="2400" b="1" dirty="0" smtClean="0"/>
              <a:t>ઓપન હેમ: </a:t>
            </a:r>
            <a:r>
              <a:rPr lang="gu-IN" sz="2400" dirty="0" smtClean="0"/>
              <a:t>સમાજજીવનને લગતી માહિતી એકત્ર કરી તેનું વર્ણન કરવાની વૈજ્ઞાનિક પદ્ધત્તિ એટ્લે સર્વેક્ષણ </a:t>
            </a:r>
          </a:p>
          <a:p>
            <a:pPr>
              <a:spcAft>
                <a:spcPts val="600"/>
              </a:spcAft>
            </a:pPr>
            <a:r>
              <a:rPr lang="gu-IN" sz="2400" b="1" dirty="0" smtClean="0"/>
              <a:t>મોજર અને કાલ્ટન: </a:t>
            </a:r>
            <a:r>
              <a:rPr lang="gu-IN" sz="2400" dirty="0" smtClean="0"/>
              <a:t>હેતુની દ્રષ્ટિએ જોતાં સર્વેક્ષણ શબ્દ વહીવટી જરૂરિયાત માટે સમાજજીવનના અમુક પાસાને લગતી હકીકતોના અભ્યાસ માટે વપરાતો પર્યાય છે. </a:t>
            </a:r>
          </a:p>
          <a:p>
            <a:pPr>
              <a:spcAft>
                <a:spcPts val="600"/>
              </a:spcAft>
              <a:buNone/>
            </a:pPr>
            <a:r>
              <a:rPr lang="gu-IN" sz="2400" dirty="0"/>
              <a:t> </a:t>
            </a:r>
            <a:r>
              <a:rPr lang="gu-IN" sz="2400" dirty="0" smtClean="0"/>
              <a:t>  વિષયવસ્તુની દૃષ્ટિએ સામાજિક સર્વેક્ષણ અમુક જૂથની વસ્તીશાસ્ત્રીય લાક્ષણિક્તાઓ, સામાજિક પર્યાવરણ, પ્રવૃત્તિઓ, અભિપ્રાયો અને વલણના અભ્યાસ સાથે સંકળાયેલ છે.   </a:t>
            </a:r>
            <a:endParaRPr lang="en-US" sz="2400" dirty="0"/>
          </a:p>
        </p:txBody>
      </p:sp>
    </p:spTree>
  </p:cSld>
  <p:clrMapOvr>
    <a:masterClrMapping/>
  </p:clrMapOvr>
  <p:transition spd="slow" advClick="0" advTm="18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486400"/>
          </a:xfrm>
          <a:solidFill>
            <a:schemeClr val="accent6">
              <a:lumMod val="40000"/>
              <a:lumOff val="60000"/>
            </a:schemeClr>
          </a:solidFill>
        </p:spPr>
        <p:txBody>
          <a:bodyPr>
            <a:normAutofit/>
          </a:bodyPr>
          <a:lstStyle/>
          <a:p>
            <a:pPr marL="179388" indent="-179388">
              <a:buFont typeface="Wingdings" pitchFamily="2" charset="2"/>
              <a:buChar char="Ø"/>
            </a:pPr>
            <a:r>
              <a:rPr lang="gu-IN" sz="2800" dirty="0" smtClean="0"/>
              <a:t>સામાજિક સર્વેક્ષણના લક્ષણો:</a:t>
            </a:r>
          </a:p>
          <a:p>
            <a:pPr marL="457200" indent="-457200">
              <a:buAutoNum type="arabicParenBoth"/>
            </a:pPr>
            <a:r>
              <a:rPr lang="gu-IN" sz="2400" b="1" dirty="0" smtClean="0"/>
              <a:t>નિશ્ચિત ભૌગોલિક વિસ્તાર:</a:t>
            </a:r>
          </a:p>
          <a:p>
            <a:pPr marL="0" indent="0">
              <a:buNone/>
              <a:tabLst>
                <a:tab pos="88900" algn="l"/>
                <a:tab pos="893763" algn="l"/>
              </a:tabLst>
            </a:pPr>
            <a:r>
              <a:rPr lang="gu-IN" sz="2400" dirty="0" smtClean="0"/>
              <a:t> નિશ્ચિત પ્રદેશમાં વસવાટ કરતાં લોકોના સામાજિક જીવનને     	 લગતી માહિતીનું એકત્રીકરણ. </a:t>
            </a:r>
          </a:p>
          <a:p>
            <a:pPr marL="0" indent="0">
              <a:buNone/>
            </a:pPr>
            <a:r>
              <a:rPr lang="gu-IN" sz="2400" b="1" dirty="0" smtClean="0"/>
              <a:t>(2) વર્તમાન સામાજિક જીવન સાથે સંબધિત:</a:t>
            </a:r>
          </a:p>
          <a:p>
            <a:pPr marL="0" indent="0">
              <a:spcBef>
                <a:spcPts val="0"/>
              </a:spcBef>
              <a:spcAft>
                <a:spcPts val="600"/>
              </a:spcAft>
              <a:buNone/>
            </a:pPr>
            <a:r>
              <a:rPr lang="gu-IN" sz="2400" dirty="0" smtClean="0"/>
              <a:t> સર્વેક્ષણનો સીધો સંબધ વર્તમાન સામાજિક જીવન સાથે હોય છે. વર્તમાન પરિસ્થિતી અને સમસ્યાને લગતી હકીકતો એકઠી કરવામાં આવે છે. સર્વેક્ષણમાં વિષયવસ્તુ મુજબ મુખ્યત્વે </a:t>
            </a:r>
            <a:r>
              <a:rPr lang="gu-IN" sz="2400" b="1" u="sng" dirty="0" smtClean="0"/>
              <a:t>ચાર</a:t>
            </a:r>
            <a:r>
              <a:rPr lang="gu-IN" sz="2400" dirty="0" smtClean="0"/>
              <a:t> પ્રકારની માહિતી એકત્ર કરવામાં આવે છે. </a:t>
            </a:r>
          </a:p>
          <a:p>
            <a:pPr marL="268288" indent="-268288">
              <a:buAutoNum type="romanLcParenBoth"/>
            </a:pPr>
            <a:r>
              <a:rPr lang="gu-IN" sz="2400" dirty="0" smtClean="0"/>
              <a:t> </a:t>
            </a:r>
            <a:r>
              <a:rPr lang="gu-IN" sz="2400" b="1" dirty="0" smtClean="0"/>
              <a:t>વસતિવિષયક:</a:t>
            </a:r>
          </a:p>
          <a:p>
            <a:pPr marL="0" indent="0">
              <a:buNone/>
            </a:pPr>
            <a:r>
              <a:rPr lang="gu-IN" sz="2400" dirty="0" smtClean="0"/>
              <a:t>  જન્મદર, મૃત્યુદર, વય, લગ્નનો દરજ્જો, જાતિ, સ્ત્રી-પુરુષ પ્રમાણ વગેરે</a:t>
            </a:r>
          </a:p>
          <a:p>
            <a:pPr marL="514350" indent="-514350">
              <a:buAutoNum type="romanLcParenBoth"/>
            </a:pPr>
            <a:endParaRPr lang="gu-IN" sz="2400" dirty="0" smtClean="0"/>
          </a:p>
        </p:txBody>
      </p:sp>
    </p:spTree>
  </p:cSld>
  <p:clrMapOvr>
    <a:masterClrMapping/>
  </p:clrMapOvr>
  <p:transition spd="slow" advClick="0" advTm="18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a:solidFill>
            <a:schemeClr val="accent6">
              <a:lumMod val="40000"/>
              <a:lumOff val="60000"/>
            </a:schemeClr>
          </a:solidFill>
        </p:spPr>
        <p:txBody>
          <a:bodyPr>
            <a:normAutofit lnSpcReduction="10000"/>
          </a:bodyPr>
          <a:lstStyle/>
          <a:p>
            <a:pPr marL="514350" indent="-514350">
              <a:lnSpc>
                <a:spcPct val="300000"/>
              </a:lnSpc>
              <a:buNone/>
            </a:pPr>
            <a:r>
              <a:rPr lang="gu-IN" sz="2400" dirty="0" smtClean="0"/>
              <a:t>(ii) </a:t>
            </a:r>
            <a:r>
              <a:rPr lang="gu-IN" sz="2400" b="1" dirty="0" smtClean="0"/>
              <a:t>સામાજિક પર્યાવરણ:</a:t>
            </a:r>
          </a:p>
          <a:p>
            <a:pPr marL="357188" indent="-357188">
              <a:spcBef>
                <a:spcPts val="0"/>
              </a:spcBef>
              <a:spcAft>
                <a:spcPts val="600"/>
              </a:spcAft>
              <a:buNone/>
            </a:pPr>
            <a:r>
              <a:rPr lang="gu-IN" sz="2400" b="1" dirty="0" smtClean="0"/>
              <a:t>	</a:t>
            </a:r>
            <a:r>
              <a:rPr lang="gu-IN" sz="2400" dirty="0" smtClean="0"/>
              <a:t>સમુદાયના લોકોની જીવન વિષયક માહિતી જેવી કે, આવક, ધંધો, રહેઠાણની પરિસ્થિતી, આરોગ્ય સુવિધાઓ, નાગરિક સુવિધાઓ વગેરે</a:t>
            </a:r>
          </a:p>
          <a:p>
            <a:pPr marL="514350" indent="-514350">
              <a:buNone/>
            </a:pPr>
            <a:r>
              <a:rPr lang="gu-IN" sz="2400" b="1" dirty="0" smtClean="0"/>
              <a:t>(iii) સામાજિક પ્રવૃત્તિઓ:</a:t>
            </a:r>
          </a:p>
          <a:p>
            <a:pPr marL="514350" indent="-514350">
              <a:buNone/>
            </a:pPr>
            <a:r>
              <a:rPr lang="gu-IN" sz="2400" dirty="0" smtClean="0"/>
              <a:t>	ફુરસદનો સમય, મુસાફરી, ખર્ચાઓ, બચત, મનોરંજન વિષયક માહિતી, વર્તમાનપત્રો, વાંચન, સાંસ્કૃત્તિક, આર્થિક, રાજકીય વગેરે  </a:t>
            </a:r>
          </a:p>
          <a:p>
            <a:pPr marL="514350" indent="-514350">
              <a:buNone/>
            </a:pPr>
            <a:r>
              <a:rPr lang="gu-IN" sz="2400" dirty="0" smtClean="0"/>
              <a:t>(</a:t>
            </a:r>
            <a:r>
              <a:rPr lang="gu-IN" sz="2400" b="1" dirty="0" smtClean="0"/>
              <a:t>iii) અભિપ્રાયો અને વલણ</a:t>
            </a:r>
            <a:r>
              <a:rPr lang="gu-IN" b="1" dirty="0" smtClean="0"/>
              <a:t>:</a:t>
            </a:r>
          </a:p>
          <a:p>
            <a:pPr marL="514350" indent="-514350">
              <a:buNone/>
            </a:pPr>
            <a:r>
              <a:rPr lang="gu-IN" dirty="0" smtClean="0"/>
              <a:t>	</a:t>
            </a:r>
            <a:r>
              <a:rPr lang="gu-IN" sz="2400" dirty="0" smtClean="0"/>
              <a:t>જ્ઞાતિ, જાતિ, કોમ, રાષ્ટ્ર, રાજકીય, ચોક્કસ બનાવો, પ્રત્યે સમુદાયના લોકોના અભિપ્રાય અને વલણ</a:t>
            </a:r>
            <a:endParaRPr lang="gu-IN" dirty="0" smtClean="0"/>
          </a:p>
          <a:p>
            <a:endParaRPr lang="en-US" dirty="0"/>
          </a:p>
        </p:txBody>
      </p:sp>
    </p:spTree>
  </p:cSld>
  <p:clrMapOvr>
    <a:masterClrMapping/>
  </p:clrMapOvr>
  <p:transition spd="slow" advClick="0" advTm="18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a:solidFill>
            <a:schemeClr val="accent6">
              <a:lumMod val="40000"/>
              <a:lumOff val="60000"/>
            </a:schemeClr>
          </a:solidFill>
        </p:spPr>
        <p:txBody>
          <a:bodyPr>
            <a:normAutofit/>
          </a:bodyPr>
          <a:lstStyle/>
          <a:p>
            <a:pPr>
              <a:buNone/>
            </a:pPr>
            <a:r>
              <a:rPr lang="gu-IN" sz="2400" b="1" dirty="0" smtClean="0"/>
              <a:t>(3) ઉપયોગીતાનો હેતુ:</a:t>
            </a:r>
          </a:p>
          <a:p>
            <a:pPr>
              <a:buNone/>
            </a:pPr>
            <a:r>
              <a:rPr lang="gu-IN" sz="2400" b="1" dirty="0" smtClean="0"/>
              <a:t>	</a:t>
            </a:r>
            <a:r>
              <a:rPr lang="gu-IN" sz="2400" dirty="0" smtClean="0"/>
              <a:t>સામાજિક સર્વેક્ષણનો વ્યવહારુ ઉપયોગીતાનો હેતુ</a:t>
            </a:r>
          </a:p>
          <a:p>
            <a:pPr>
              <a:buNone/>
            </a:pPr>
            <a:r>
              <a:rPr lang="gu-IN" sz="2400" b="1" dirty="0" smtClean="0"/>
              <a:t>(4) નિયત સમયમર્યાદા:</a:t>
            </a:r>
          </a:p>
          <a:p>
            <a:pPr>
              <a:buNone/>
            </a:pPr>
            <a:r>
              <a:rPr lang="gu-IN" sz="2400" dirty="0" smtClean="0"/>
              <a:t>	નિશ્ચિત સમયમર્યાદામાં પૂરું કરવાનું હોય છે. શરૂ કરતી વખતે જ પૂર્ણ કરવા માટેની સમયમર્યાદા નિયત કરવામાં આવે છે. </a:t>
            </a:r>
          </a:p>
          <a:p>
            <a:pPr>
              <a:buNone/>
            </a:pPr>
            <a:r>
              <a:rPr lang="gu-IN" sz="2400" b="1" dirty="0" smtClean="0"/>
              <a:t>(5) સહકારી પ્રયાસ:</a:t>
            </a:r>
          </a:p>
          <a:p>
            <a:pPr>
              <a:buNone/>
            </a:pPr>
            <a:r>
              <a:rPr lang="gu-IN" sz="2400" dirty="0" smtClean="0"/>
              <a:t>	સર્વેક્ષણની વિભિન્ન કાર્યવાહી માટે ઘણી વ્યક્તિઓની સહાય લેવામાં આવે છે. </a:t>
            </a:r>
          </a:p>
          <a:p>
            <a:pPr>
              <a:buNone/>
            </a:pPr>
            <a:r>
              <a:rPr lang="gu-IN" sz="2400" b="1" dirty="0" smtClean="0"/>
              <a:t>(6) પ્રત્યક્ષ સંપર્ક:</a:t>
            </a:r>
          </a:p>
          <a:p>
            <a:pPr>
              <a:buNone/>
            </a:pPr>
            <a:r>
              <a:rPr lang="gu-IN" sz="2400" dirty="0" smtClean="0"/>
              <a:t>	સમુદાયની કે અભ્યાસ હેઠળની વ્યક્તિઓનો પ્રત્યક્ષ સંપર્ક સાધીને માહિતી મેળવવામાં આવે છે. </a:t>
            </a:r>
            <a:endParaRPr lang="en-US" sz="2400" dirty="0"/>
          </a:p>
        </p:txBody>
      </p:sp>
    </p:spTree>
  </p:cSld>
  <p:clrMapOvr>
    <a:masterClrMapping/>
  </p:clrMapOvr>
  <p:transition spd="slow" advClick="0" advTm="18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791200"/>
          </a:xfrm>
          <a:solidFill>
            <a:schemeClr val="accent6">
              <a:lumMod val="40000"/>
              <a:lumOff val="60000"/>
            </a:schemeClr>
          </a:solidFill>
        </p:spPr>
        <p:txBody>
          <a:bodyPr>
            <a:normAutofit/>
          </a:bodyPr>
          <a:lstStyle/>
          <a:p>
            <a:pPr>
              <a:buFont typeface="Wingdings" pitchFamily="2" charset="2"/>
              <a:buChar char="Ø"/>
            </a:pPr>
            <a:r>
              <a:rPr lang="gu-IN" sz="2800" dirty="0" smtClean="0"/>
              <a:t>સામાજિક સર્વેક્ષણની પ્રક્રિયા:</a:t>
            </a:r>
          </a:p>
          <a:p>
            <a:r>
              <a:rPr lang="gu-IN" sz="2400" dirty="0" smtClean="0"/>
              <a:t>સામાજિક સર્વેક્ષણ એક સંશોધન પ્રક્રિયા છે</a:t>
            </a:r>
          </a:p>
          <a:p>
            <a:r>
              <a:rPr lang="gu-IN" sz="2400" dirty="0" smtClean="0"/>
              <a:t>નિશ્ચિત ધ્યેય કે હેતુ માટે નક્કી થયેલી, પદ્ધત્તિસર પ્રવૃત્તિઓની હારમાળા છે</a:t>
            </a:r>
          </a:p>
          <a:p>
            <a:r>
              <a:rPr lang="gu-IN" sz="2400" dirty="0" smtClean="0"/>
              <a:t>સંશોધક દ્વારા થતી ક્રમિક અને પદ્ધત્તિસરની અવિરત ચાલતી પ્રવૃત્તિઓ છે.</a:t>
            </a:r>
          </a:p>
          <a:p>
            <a:r>
              <a:rPr lang="gu-IN" sz="2400" dirty="0" smtClean="0"/>
              <a:t>આ પ્રવૃત્તિઓમાં સંશોધન પ્રશ્નની પસંદગી અને ઘડતરથી શરૂ કરી સર્વેક્ષણ અહેવાલ તૈયાર કરવા સુધીની ક્રમિક કાર્યવિધિનો સમાવેશ થાય છે</a:t>
            </a:r>
          </a:p>
          <a:p>
            <a:r>
              <a:rPr lang="gu-IN" sz="2400" dirty="0" smtClean="0"/>
              <a:t>સર્વેક્ષણની સંશોધન પ્રક્રિયાને તેને વિભિન્ન તબક્કામાં વહેચવામાં આવેલ છે</a:t>
            </a:r>
          </a:p>
          <a:p>
            <a:r>
              <a:rPr lang="gu-IN" sz="2400" dirty="0" smtClean="0"/>
              <a:t>લોરેન્સ ન્યુમેનએ સર્વેક્ષણના મુખ્ય તબક્કા નીચે મુજબ  દર્શાવ્યા છે </a:t>
            </a:r>
            <a:endParaRPr lang="en-US" sz="2400" dirty="0"/>
          </a:p>
        </p:txBody>
      </p:sp>
    </p:spTree>
  </p:cSld>
  <p:clrMapOvr>
    <a:masterClrMapping/>
  </p:clrMapOvr>
  <p:transition spd="slow" advClick="0" advTm="18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791200"/>
          </a:xfrm>
          <a:solidFill>
            <a:schemeClr val="accent6">
              <a:lumMod val="40000"/>
              <a:lumOff val="60000"/>
            </a:schemeClr>
          </a:solidFill>
        </p:spPr>
        <p:txBody>
          <a:bodyPr>
            <a:normAutofit lnSpcReduction="10000"/>
          </a:bodyPr>
          <a:lstStyle/>
          <a:p>
            <a:pPr marL="514350" indent="-514350">
              <a:buAutoNum type="arabicParenBoth"/>
            </a:pPr>
            <a:r>
              <a:rPr lang="gu-IN" sz="2600" dirty="0" smtClean="0"/>
              <a:t>યોજના અને આયોજનનો તબક્કો:</a:t>
            </a:r>
          </a:p>
          <a:p>
            <a:pPr marL="514350" indent="-514350"/>
            <a:r>
              <a:rPr lang="gu-IN" sz="2400" dirty="0" smtClean="0"/>
              <a:t>સર્વેક્ષણ કાર્યને દિશાસૂચન આપવા માટેના તાર્કિક અને આયોજિત સાધનરૂપ તબક્કો </a:t>
            </a:r>
          </a:p>
          <a:p>
            <a:pPr marL="514350" indent="-514350"/>
            <a:r>
              <a:rPr lang="gu-IN" sz="2400" dirty="0" smtClean="0"/>
              <a:t>આ તબક્કામાં સમગ્ર સર્વેક્ષણ પ્રક્રિયાની કાર્યવિધિનું આલેખન કરવામાં આવે છે</a:t>
            </a:r>
          </a:p>
          <a:p>
            <a:pPr marL="514350" indent="-514350"/>
            <a:r>
              <a:rPr lang="gu-IN" sz="2400" dirty="0" smtClean="0"/>
              <a:t>સર્વેક્ષણનો વિષય નક્કી કરવો, સંશોધન પ્રશ્નની પસંદગી અને ઘડતર કરવું </a:t>
            </a:r>
          </a:p>
          <a:p>
            <a:pPr marL="514350" indent="-514350"/>
            <a:r>
              <a:rPr lang="gu-IN" sz="2400" dirty="0" smtClean="0"/>
              <a:t>ક્યા પ્રકારની માહિતીની જરૂર પડશે તે નક્કી કરવું </a:t>
            </a:r>
          </a:p>
          <a:p>
            <a:pPr marL="514350" indent="-514350"/>
            <a:r>
              <a:rPr lang="gu-IN" sz="2400" dirty="0" smtClean="0"/>
              <a:t>સર્વેક્ષણના હેતુ દર્શાવવા </a:t>
            </a:r>
          </a:p>
          <a:p>
            <a:pPr marL="514350" indent="-514350"/>
            <a:r>
              <a:rPr lang="gu-IN" sz="2400" dirty="0" smtClean="0"/>
              <a:t>આવશ્યક માહિતી ક્યાંથી અને ક્યાં ક્ષેત્રમાંથી મેળવવાની છે તે નક્કી કરવું </a:t>
            </a:r>
          </a:p>
          <a:p>
            <a:pPr marL="514350" indent="-514350"/>
            <a:r>
              <a:rPr lang="gu-IN" sz="2400" dirty="0" smtClean="0"/>
              <a:t>કેટલા કિસ્સા તપાસવાના છે તે નક્કી કરવું </a:t>
            </a:r>
          </a:p>
          <a:p>
            <a:pPr marL="514350" indent="-514350"/>
            <a:r>
              <a:rPr lang="gu-IN" sz="2400" dirty="0" smtClean="0"/>
              <a:t>માહિતી એકત્ર કરવા કઈ પ્રયુક્તિ ઉપયોગમાં લેવી વગેરે બાબતો અંગેનો નિર્ણય આ તબક્કામાં કરવામાં આવે છે. આ તબક્કામાં નીચે મુજબની કાર્યવાહી હાથ ધરવામાં આવે છે.</a:t>
            </a:r>
            <a:endParaRPr lang="en-US" sz="2400" dirty="0"/>
          </a:p>
        </p:txBody>
      </p:sp>
    </p:spTree>
  </p:cSld>
  <p:clrMapOvr>
    <a:masterClrMapping/>
  </p:clrMapOvr>
  <p:transition spd="slow" advClick="0" advTm="18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715000"/>
          </a:xfrm>
          <a:solidFill>
            <a:schemeClr val="accent6">
              <a:lumMod val="40000"/>
              <a:lumOff val="60000"/>
            </a:schemeClr>
          </a:solidFill>
        </p:spPr>
        <p:txBody>
          <a:bodyPr>
            <a:normAutofit lnSpcReduction="10000"/>
          </a:bodyPr>
          <a:lstStyle/>
          <a:p>
            <a:pPr marL="357188" indent="-357188">
              <a:buAutoNum type="romanLcParenBoth"/>
            </a:pPr>
            <a:r>
              <a:rPr lang="gu-IN" sz="2400" b="1" dirty="0" smtClean="0"/>
              <a:t>સર્વેક્ષણનો પ્રકાર નક્કી કરવો:</a:t>
            </a:r>
          </a:p>
          <a:p>
            <a:pPr marL="357188" indent="-357188">
              <a:buNone/>
            </a:pPr>
            <a:r>
              <a:rPr lang="gu-IN" sz="2400" dirty="0" smtClean="0"/>
              <a:t>	સર્વેક્ષણ વર્ણનાત્મક છે કે વિશ્લેષણાત્મક, સામાન્ય છે કે વિશિષ્ટ તે અંગેની સ્પષ્ટતા કરવામાં આવે છે</a:t>
            </a:r>
          </a:p>
          <a:p>
            <a:pPr marL="357188" indent="-357188">
              <a:buNone/>
            </a:pPr>
            <a:r>
              <a:rPr lang="gu-IN" sz="2400" b="1" dirty="0" smtClean="0"/>
              <a:t>(ii) માહિતી મેળવવાની પ્રયુક્તિ નક્કી કરવી:</a:t>
            </a:r>
          </a:p>
          <a:p>
            <a:pPr marL="357188" indent="-357188">
              <a:buNone/>
            </a:pPr>
            <a:r>
              <a:rPr lang="gu-IN" sz="2400" dirty="0" smtClean="0"/>
              <a:t>	માહિતી મેળવવા માટે પ્રશ્નાવલી કે અનુસૂચિનો ઉપયોગ કરવાનો છે તે અંગેની સ્પષ્ટતા, કે પછી બંનેનો ઉપયોગ, પ્રશ્નાવલી રૂબરૂ કે ટપાલ દ્વારા, ક્યા પ્રકારના માહિતીદાતા પાસેથી માહિતી મેળવવાની છે તેની સ્પષ્ટતા</a:t>
            </a:r>
          </a:p>
          <a:p>
            <a:pPr marL="357188" indent="-357188">
              <a:buNone/>
            </a:pPr>
            <a:r>
              <a:rPr lang="gu-IN" sz="2400" b="1" dirty="0" smtClean="0"/>
              <a:t>(iii) સર્વેક્ષણના સાધન તરીકે પ્રશ્નાવલી અને અનુસૂચિનું ઘડતર: </a:t>
            </a:r>
          </a:p>
          <a:p>
            <a:pPr marL="357188" indent="-357188">
              <a:buNone/>
            </a:pPr>
            <a:r>
              <a:rPr lang="gu-IN" sz="2400" b="1" dirty="0" smtClean="0"/>
              <a:t>	</a:t>
            </a:r>
            <a:r>
              <a:rPr lang="gu-IN" sz="2400" dirty="0" smtClean="0"/>
              <a:t>પ્રશ્નોની રચના, પ્રશ્નોની તાર્કિક ક્રમમાં ગોઠવણી, પ્રશ્નોની સંખ્યા, ભાષા, વગેરે ધ્યાનમાં રાખીને ઢાંચો તૈયાર કરવો</a:t>
            </a:r>
          </a:p>
          <a:p>
            <a:pPr marL="357188" indent="-357188">
              <a:buNone/>
            </a:pPr>
            <a:r>
              <a:rPr lang="gu-IN" sz="2400" b="1" dirty="0" smtClean="0"/>
              <a:t>(iv) પૂર્વેક્ષણ અને પૂર્વચકાસણી: </a:t>
            </a:r>
          </a:p>
          <a:p>
            <a:pPr marL="357188" indent="-357188">
              <a:buNone/>
            </a:pPr>
            <a:r>
              <a:rPr lang="gu-IN" sz="2400" b="1" dirty="0" smtClean="0"/>
              <a:t>	</a:t>
            </a:r>
            <a:r>
              <a:rPr lang="gu-IN" sz="2400" dirty="0" smtClean="0"/>
              <a:t>પ્રશ્નાવલી કે અનુસૂચિમાં રહેલી ખામીઓ શોધી અને તેને દૂર કરવા માટે</a:t>
            </a:r>
          </a:p>
        </p:txBody>
      </p:sp>
    </p:spTree>
  </p:cSld>
  <p:clrMapOvr>
    <a:masterClrMapping/>
  </p:clrMapOvr>
  <p:transition spd="slow" advClick="0" advTm="18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943600"/>
          </a:xfrm>
          <a:solidFill>
            <a:schemeClr val="accent6">
              <a:lumMod val="40000"/>
              <a:lumOff val="60000"/>
            </a:schemeClr>
          </a:solidFill>
        </p:spPr>
        <p:txBody>
          <a:bodyPr>
            <a:normAutofit/>
          </a:bodyPr>
          <a:lstStyle/>
          <a:p>
            <a:pPr>
              <a:buNone/>
            </a:pPr>
            <a:r>
              <a:rPr lang="gu-IN" sz="2400" b="1" dirty="0" smtClean="0"/>
              <a:t>(v) નિદર્શ મેળવવું: </a:t>
            </a:r>
          </a:p>
          <a:p>
            <a:pPr>
              <a:buNone/>
            </a:pPr>
            <a:r>
              <a:rPr lang="gu-IN" sz="2400" b="1" dirty="0" smtClean="0"/>
              <a:t>	</a:t>
            </a:r>
            <a:r>
              <a:rPr lang="gu-IN" sz="2400" dirty="0" smtClean="0"/>
              <a:t>સમષ્ટિને પરિભાષિત કરવી, નિદર્શનો પ્રકાર, કદ નક્કી કર્યા બાદ નિદર્શની પસંદગી કરવી</a:t>
            </a:r>
          </a:p>
          <a:p>
            <a:pPr>
              <a:buNone/>
            </a:pPr>
            <a:r>
              <a:rPr lang="gu-IN" sz="2600" dirty="0" smtClean="0"/>
              <a:t>(2) માહિતી એકત્રીકરણનો તબક્કો:</a:t>
            </a:r>
          </a:p>
          <a:p>
            <a:r>
              <a:rPr lang="gu-IN" sz="2400" dirty="0" smtClean="0"/>
              <a:t>પ્રશ્નાવલિ માહિતીદાતાને રૂબરૂ કે ટપાલ દ્વારા આપીને તેમાં ભરેલા જવાબો સાથે પરત મેળવી શકાય છે</a:t>
            </a:r>
          </a:p>
          <a:p>
            <a:r>
              <a:rPr lang="gu-IN" sz="2400" dirty="0" smtClean="0"/>
              <a:t>મુલાકાત અનુસૂચિનો ઉપયોગ કરવાનો હોય ત્યારે માહિતીદાતાનો એક પછી એક સંપર્ક કરીને તેમને અનુસૂચિ મુજબના પ્રશ્નો પૂછીને સંશોધકે માહિતીદાતાએ આપેલા જવાબોની નોંધ અનુસૂચિમાં કરવાની હોય છે</a:t>
            </a:r>
          </a:p>
          <a:p>
            <a:r>
              <a:rPr lang="gu-IN" sz="2400" dirty="0" smtClean="0"/>
              <a:t>આ તબક્કો દેખાય તેટલો સહેલો નથી હોતો તેમાં સંશોધકે માહિતી મેળવવા માટે અનેક સમસ્યાઓનો સામનો કરવો પડે છે</a:t>
            </a:r>
          </a:p>
          <a:p>
            <a:r>
              <a:rPr lang="gu-IN" sz="2400" dirty="0" smtClean="0"/>
              <a:t>આ તબક્કામાં સંશોધકના કૌશલ્યની કસોટી થાય છે</a:t>
            </a:r>
          </a:p>
          <a:p>
            <a:endParaRPr lang="en-US" sz="2400" dirty="0" smtClean="0"/>
          </a:p>
          <a:p>
            <a:pPr>
              <a:buNone/>
            </a:pPr>
            <a:endParaRPr lang="en-US" sz="2400" dirty="0" smtClean="0"/>
          </a:p>
          <a:p>
            <a:pPr>
              <a:buNone/>
            </a:pPr>
            <a:endParaRPr lang="en-US" sz="2400" dirty="0"/>
          </a:p>
        </p:txBody>
      </p:sp>
    </p:spTree>
  </p:cSld>
  <p:clrMapOvr>
    <a:masterClrMapping/>
  </p:clrMapOvr>
  <p:transition spd="slow" advClick="0" advTm="18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533400" y="228600"/>
            <a:ext cx="8229600" cy="5943600"/>
          </a:xfrm>
          <a:solidFill>
            <a:schemeClr val="accent6">
              <a:lumMod val="40000"/>
              <a:lumOff val="60000"/>
            </a:schemeClr>
          </a:solidFill>
        </p:spPr>
        <p:txBody>
          <a:bodyPr>
            <a:normAutofit/>
          </a:bodyPr>
          <a:lstStyle/>
          <a:p>
            <a:pPr>
              <a:buNone/>
            </a:pPr>
            <a:endParaRPr lang="gu-IN" sz="2600" dirty="0" smtClean="0"/>
          </a:p>
          <a:p>
            <a:pPr>
              <a:buNone/>
            </a:pPr>
            <a:endParaRPr lang="gu-IN" sz="2600" dirty="0" smtClean="0"/>
          </a:p>
          <a:p>
            <a:pPr>
              <a:buNone/>
            </a:pPr>
            <a:r>
              <a:rPr lang="gu-IN" sz="2600" dirty="0" smtClean="0"/>
              <a:t>(3) માહિતીની ગોઠવણી અને વર્ગીકરણનો તબક્કો:</a:t>
            </a:r>
          </a:p>
          <a:p>
            <a:pPr>
              <a:spcAft>
                <a:spcPts val="600"/>
              </a:spcAft>
            </a:pPr>
            <a:r>
              <a:rPr lang="gu-IN" sz="2400" dirty="0" smtClean="0"/>
              <a:t>માહિતી એકત્ર થાય પછી સંશોધક આ તબક્કામાં માહિતીનું સંપાદન કરીને તેની અર્થપૂર્ણ ગોઠવણી કરે છે.</a:t>
            </a:r>
          </a:p>
          <a:p>
            <a:pPr>
              <a:spcAft>
                <a:spcPts val="600"/>
              </a:spcAft>
            </a:pPr>
            <a:r>
              <a:rPr lang="gu-IN" sz="2400" dirty="0" smtClean="0"/>
              <a:t>આ માહિતી અહેવાલમાં રજૂ કરવાપાત્ર બને તે માટે તેનું વર્ગીકરણ કરવામાં આવે છે</a:t>
            </a:r>
          </a:p>
          <a:p>
            <a:pPr>
              <a:spcAft>
                <a:spcPts val="600"/>
              </a:spcAft>
            </a:pPr>
            <a:r>
              <a:rPr lang="gu-IN" sz="2400" dirty="0" smtClean="0"/>
              <a:t>સર્વેક્ષણ મૂળભૂત રીતે સંખ્યાત્મક કે આંકડાશાસ્ત્રીય પદ્ધત્તિ હોવાથી એકત્ર થયેલ માહિતી સંખ્યાત્મક સ્વરૂપની હોય છે</a:t>
            </a:r>
          </a:p>
          <a:p>
            <a:pPr>
              <a:spcAft>
                <a:spcPts val="600"/>
              </a:spcAft>
            </a:pPr>
            <a:r>
              <a:rPr lang="gu-IN" sz="2400" dirty="0" smtClean="0"/>
              <a:t>સંખ્યાત્મક માહિતીનું આંકડાશાસ્ત્રીય વિશ્ર્લેષણ કર્યા બાદ કોષ્ટકો અને આકૃત્તિઓ સ્વરૂપે તૈયાર કરવામાં આવે છે</a:t>
            </a:r>
          </a:p>
          <a:p>
            <a:pPr>
              <a:buNone/>
            </a:pPr>
            <a:endParaRPr lang="gu-IN" sz="2400" dirty="0" smtClean="0"/>
          </a:p>
          <a:p>
            <a:endParaRPr lang="en-US" sz="2400" dirty="0"/>
          </a:p>
        </p:txBody>
      </p:sp>
    </p:spTree>
  </p:cSld>
  <p:clrMapOvr>
    <a:masterClrMapping/>
  </p:clrMapOvr>
  <p:transition spd="slow" advClick="0" advTm="18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943600"/>
          </a:xfrm>
          <a:solidFill>
            <a:schemeClr val="accent6">
              <a:lumMod val="40000"/>
              <a:lumOff val="60000"/>
            </a:schemeClr>
          </a:solidFill>
        </p:spPr>
        <p:txBody>
          <a:bodyPr>
            <a:normAutofit/>
          </a:bodyPr>
          <a:lstStyle/>
          <a:p>
            <a:pPr>
              <a:buNone/>
            </a:pPr>
            <a:endParaRPr lang="gu-IN" sz="2600" dirty="0" smtClean="0"/>
          </a:p>
          <a:p>
            <a:pPr>
              <a:buNone/>
            </a:pPr>
            <a:r>
              <a:rPr lang="gu-IN" sz="2600" dirty="0" smtClean="0"/>
              <a:t>(4) સર્વેક્ષણ અહેવાલ:</a:t>
            </a:r>
          </a:p>
          <a:p>
            <a:pPr>
              <a:spcAft>
                <a:spcPts val="600"/>
              </a:spcAft>
            </a:pPr>
            <a:r>
              <a:rPr lang="gu-IN" sz="2400" dirty="0" smtClean="0"/>
              <a:t>સર્વેક્ષણ પ્રક્રિયાનો આ અંતિમ તબક્કો છે.</a:t>
            </a:r>
          </a:p>
          <a:p>
            <a:pPr>
              <a:spcAft>
                <a:spcPts val="600"/>
              </a:spcAft>
            </a:pPr>
            <a:r>
              <a:rPr lang="gu-IN" sz="2400" dirty="0" smtClean="0"/>
              <a:t>સંશોધક સર્વેક્ષણ અહેવાલમાં નિદર્શની રૂપરેખા, જેમથી નિદર્શ મેળવવામાં આવેલ હોય તે સમષ્ટિનો પરિચય, નિદર્શનું કદ, નિદર્શન પધ્ધત્તિ વગેરે વિગતો દર્શાવે છે.</a:t>
            </a:r>
          </a:p>
          <a:p>
            <a:pPr>
              <a:spcAft>
                <a:spcPts val="600"/>
              </a:spcAft>
            </a:pPr>
            <a:r>
              <a:rPr lang="gu-IN" sz="2400" dirty="0" smtClean="0"/>
              <a:t>ક્યાં સમયગાળામાં અને ક્યાં સર્વેક્ષણ હાથ ધરવામાં આવેલ</a:t>
            </a:r>
          </a:p>
          <a:p>
            <a:pPr>
              <a:spcAft>
                <a:spcPts val="600"/>
              </a:spcAft>
            </a:pPr>
            <a:r>
              <a:rPr lang="gu-IN" sz="2400" dirty="0" smtClean="0"/>
              <a:t>કુલ માહિતીદાતા પૈકી કેટલા ટકા માહિતિદાતાએ પ્રતિભાવ આપ્યો, ખૂટતી માહિતીની વિગત, વગેરે બાબતો આવરી લે છે</a:t>
            </a:r>
          </a:p>
          <a:p>
            <a:pPr>
              <a:spcAft>
                <a:spcPts val="600"/>
              </a:spcAft>
            </a:pPr>
            <a:r>
              <a:rPr lang="gu-IN" sz="2400" dirty="0" smtClean="0"/>
              <a:t>સર્વેક્ષણ અહેવાલનું શીર્ષક,  તેની સૈધ્ધાંતિક કે વ્યવહારુ અગત્યતા અને મર્યાદા, સર્વેક્ષણ દરમિયાન થયેલ અનુભવો, ઉપલબ્ધ સાહિત્યની સમીક્ષા વગેરેનો સમાવેશ</a:t>
            </a:r>
          </a:p>
          <a:p>
            <a:pPr>
              <a:spcAft>
                <a:spcPts val="600"/>
              </a:spcAft>
            </a:pPr>
            <a:r>
              <a:rPr lang="gu-IN" sz="2400" dirty="0" smtClean="0"/>
              <a:t>સર્વેક્ષણના તારણો અને સારાંશ દર્શાવવામાં આવે છે </a:t>
            </a:r>
            <a:endParaRPr lang="en-US" sz="2400" dirty="0"/>
          </a:p>
        </p:txBody>
      </p:sp>
    </p:spTree>
  </p:cSld>
  <p:clrMapOvr>
    <a:masterClrMapping/>
  </p:clrMapOvr>
  <p:transition spd="slow" advClick="0" advTm="180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096000"/>
          </a:xfrm>
          <a:solidFill>
            <a:schemeClr val="accent6">
              <a:lumMod val="40000"/>
              <a:lumOff val="60000"/>
            </a:schemeClr>
          </a:solidFill>
        </p:spPr>
        <p:txBody>
          <a:bodyPr/>
          <a:lstStyle/>
          <a:p>
            <a:pPr marL="360000">
              <a:spcAft>
                <a:spcPts val="600"/>
              </a:spcAft>
              <a:buFont typeface="Wingdings" pitchFamily="2" charset="2"/>
              <a:buChar char="Ø"/>
            </a:pPr>
            <a:endParaRPr lang="gu-IN" sz="2800" dirty="0" smtClean="0"/>
          </a:p>
          <a:p>
            <a:pPr marL="360000">
              <a:spcAft>
                <a:spcPts val="600"/>
              </a:spcAft>
              <a:buFont typeface="Wingdings" pitchFamily="2" charset="2"/>
              <a:buChar char="Ø"/>
            </a:pPr>
            <a:r>
              <a:rPr lang="gu-IN" sz="2800" dirty="0" smtClean="0"/>
              <a:t>સંશોધન પ્રશ્નની પસંદગી અને ઘડતર:</a:t>
            </a:r>
          </a:p>
          <a:p>
            <a:r>
              <a:rPr lang="gu-IN" sz="2400" dirty="0" smtClean="0"/>
              <a:t>સામાજિક સંશોધનની સમગ્ર કાર્યપ્રણાલીમાં અત્યંત મહત્વની બાબત છે</a:t>
            </a:r>
          </a:p>
          <a:p>
            <a:r>
              <a:rPr lang="gu-IN" sz="2400" dirty="0" smtClean="0"/>
              <a:t>સંશોધક સામાન્ય રીતે સામાજિક ઘટના, પરિસ્થિતી, પ્રક્રિયા કે પરિવર્તન જેવી બાબતોને સંશોધન વિષય તરીકે પસંદ કરે છે ત્યારે સંશોધકના મનમાં ઉદ્દભવતા શું, શા માટે, કઈ રીતે જેવા જિજ્ઞાસા પ્રેરક પ્રશ્ન અને તેના ઉકેલ કે ઉત્તર મેળવવાની જંખના સેવે છે </a:t>
            </a:r>
          </a:p>
          <a:p>
            <a:r>
              <a:rPr lang="gu-IN" sz="2400" dirty="0" smtClean="0"/>
              <a:t>વિમળ પી. શાહ: સંશોધન પ્રશ્નની પસંદગી અને ઘડતરને સંશોધન આયોજનની પૂર્વભૂમિકા કહી શકાય. સંશોધન વિષયની પસંદગી કર્યા બાદ તેનું ઘડતર કે નિરૂપણ કરવું તે સંશોધન પ્રક્રિયાનું પ્રથમ અને મુખ્ય સોપાન છે.</a:t>
            </a:r>
            <a:endParaRPr lang="en-US" sz="2400" dirty="0" smtClean="0"/>
          </a:p>
          <a:p>
            <a:endParaRPr lang="en-US" dirty="0"/>
          </a:p>
        </p:txBody>
      </p:sp>
    </p:spTree>
  </p:cSld>
  <p:clrMapOvr>
    <a:masterClrMapping/>
  </p:clrMapOvr>
  <p:transition spd="slow" advClick="0" advTm="180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096000"/>
          </a:xfrm>
          <a:solidFill>
            <a:schemeClr val="accent6">
              <a:lumMod val="40000"/>
              <a:lumOff val="60000"/>
            </a:schemeClr>
          </a:solidFill>
        </p:spPr>
        <p:txBody>
          <a:bodyPr>
            <a:normAutofit/>
          </a:bodyPr>
          <a:lstStyle/>
          <a:p>
            <a:pPr marL="514350" indent="-514350">
              <a:buAutoNum type="arabicParenBoth"/>
            </a:pPr>
            <a:r>
              <a:rPr lang="gu-IN" sz="2800" dirty="0" smtClean="0"/>
              <a:t>સંશોધન પ્રશ્ન એટ્લે શું?</a:t>
            </a:r>
          </a:p>
          <a:p>
            <a:pPr marL="357188" indent="-357188"/>
            <a:r>
              <a:rPr lang="gu-IN" sz="2400" dirty="0" smtClean="0"/>
              <a:t>સંશોધકના મનમાં ઉદ્દભવેલા શું, શા માટે, કઈ રીતે જેવા સૈદ્ધાંતિક કે વ્યવહારુ પ્રશ્ન </a:t>
            </a:r>
          </a:p>
          <a:p>
            <a:pPr marL="357188" indent="-357188">
              <a:tabLst>
                <a:tab pos="357188" algn="l"/>
              </a:tabLst>
            </a:pPr>
            <a:r>
              <a:rPr lang="gu-IN" sz="2400" dirty="0" smtClean="0"/>
              <a:t>આવા ઉકેલ કે ઉત્તર માંગી લેતાં પ્રશ્નરૂપ વિધાનને સંશોધન પ્રશ્ન કહેવાય જેને ઉપકલ્પના તરીકે પણ ઓળખી શકાય</a:t>
            </a:r>
          </a:p>
          <a:p>
            <a:pPr marL="357188" indent="-357188"/>
            <a:r>
              <a:rPr lang="gu-IN" sz="2400" dirty="0" smtClean="0"/>
              <a:t>સંશોધન પ્રશ્ન કોઈ પાસેથી ઉછીનો મેળવી શકાતો નથી તે સંશોધકના મનમાં જ જન્મ લે છે</a:t>
            </a:r>
          </a:p>
          <a:p>
            <a:pPr marL="357188" indent="-357188"/>
            <a:r>
              <a:rPr lang="gu-IN" sz="2400" dirty="0" smtClean="0"/>
              <a:t>સંશોધક વિષયની યોગ્ય સમજ ધરાવતો હોય અને સામાજિક વાસ્તવિકતાને તાર્કિક રીતે સમજવાની સજ્જતા ધરાવતો હોવું જરૂરી છે</a:t>
            </a:r>
          </a:p>
          <a:p>
            <a:pPr marL="357188" indent="-357188"/>
            <a:r>
              <a:rPr lang="gu-IN" sz="2400" dirty="0" smtClean="0"/>
              <a:t>સંશોધન માટે પસંદ કરેલી સામાજિક ઘટના અંગે સંશોધકના મનમાં ઉદ્દભવતા પ્રશ્નોમાંથી કોઈ પ્રશ્નનો ઉત્તર શોધવા માટે તે તત્પર બને છે ત્યારે તે પ્રશ્ન સંશોધન પ્રશ્ન બની રહે છે    </a:t>
            </a:r>
            <a:endParaRPr lang="en-US" sz="2400" dirty="0" smtClean="0"/>
          </a:p>
          <a:p>
            <a:pPr marL="357188" indent="-357188"/>
            <a:endParaRPr lang="en-US" sz="2400" dirty="0"/>
          </a:p>
        </p:txBody>
      </p:sp>
    </p:spTree>
  </p:cSld>
  <p:clrMapOvr>
    <a:masterClrMapping/>
  </p:clrMapOvr>
  <p:transition spd="slow" advClick="0" advTm="180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324600"/>
          </a:xfrm>
          <a:solidFill>
            <a:schemeClr val="accent6">
              <a:lumMod val="40000"/>
              <a:lumOff val="60000"/>
            </a:schemeClr>
          </a:solidFill>
        </p:spPr>
        <p:txBody>
          <a:bodyPr>
            <a:normAutofit/>
          </a:bodyPr>
          <a:lstStyle/>
          <a:p>
            <a:pPr>
              <a:buNone/>
            </a:pPr>
            <a:r>
              <a:rPr lang="gu-IN" sz="2800" dirty="0" smtClean="0"/>
              <a:t>(2) સંશોધન પ્રશ્નની પસંદગી:</a:t>
            </a:r>
          </a:p>
          <a:p>
            <a:r>
              <a:rPr lang="gu-IN" sz="2400" dirty="0" smtClean="0"/>
              <a:t>સંશોધન પ્રશ્નની પસંદગી પાછળ સંશોધકની અંદર રહેલું પ્રેરણા તત્વ કે બહારનું કોઈ પ્રેરક બળ કામ કરતું હોય છે</a:t>
            </a:r>
          </a:p>
          <a:p>
            <a:r>
              <a:rPr lang="gu-IN" sz="2400" dirty="0" smtClean="0"/>
              <a:t>સંશોધકનું પોતાનું ધ્યેય, શૈક્ષણિક જરૂરિયાત, કારકિર્દી, સ્પર્ધા, પ્રોત્સાહન, સંશોધન માટે ઉપલબ્ધ સુવિધાઓ અને અન્ય સંજોગો સંશોધકને અમુક વિષય પર સંશોધન કરવા પ્રેરે છે </a:t>
            </a:r>
          </a:p>
          <a:p>
            <a:r>
              <a:rPr lang="gu-IN" sz="2400" smtClean="0"/>
              <a:t>સંબધિત લોકોની જરૂરિયાત, સંશોધન વિષયના મુદ્દાની લોકપ્રિયતા, સંશોધનના પ્રાયોજકોના હિતો તેમજ કારણો સંશોધન પ્રશ્નની પસંદગી કરવા પાછળ કામ કરતા હોય છે  </a:t>
            </a:r>
            <a:endParaRPr lang="en-US" sz="2400" dirty="0"/>
          </a:p>
        </p:txBody>
      </p:sp>
    </p:spTree>
  </p:cSld>
  <p:clrMapOvr>
    <a:masterClrMapping/>
  </p:clrMapOvr>
  <p:transition spd="slow" advClick="0" advTm="180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867400"/>
          </a:xfrm>
          <a:solidFill>
            <a:schemeClr val="accent6">
              <a:lumMod val="40000"/>
              <a:lumOff val="60000"/>
            </a:schemeClr>
          </a:solidFill>
        </p:spPr>
        <p:txBody>
          <a:bodyPr/>
          <a:lstStyle/>
          <a:p>
            <a:endParaRPr lang="en-US" dirty="0"/>
          </a:p>
        </p:txBody>
      </p:sp>
    </p:spTree>
  </p:cSld>
  <p:clrMapOvr>
    <a:masterClrMapping/>
  </p:clrMapOvr>
  <p:transition spd="slow" advClick="0" advTm="18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019800"/>
          </a:xfrm>
          <a:solidFill>
            <a:schemeClr val="accent6">
              <a:lumMod val="40000"/>
              <a:lumOff val="60000"/>
            </a:schemeClr>
          </a:solidFill>
        </p:spPr>
        <p:txBody>
          <a:bodyPr>
            <a:normAutofit/>
          </a:bodyPr>
          <a:lstStyle/>
          <a:p>
            <a:pPr marL="360000">
              <a:spcAft>
                <a:spcPts val="600"/>
              </a:spcAft>
              <a:buNone/>
            </a:pPr>
            <a:endParaRPr lang="en-US" sz="2400" dirty="0"/>
          </a:p>
        </p:txBody>
      </p:sp>
    </p:spTree>
  </p:cSld>
  <p:clrMapOvr>
    <a:masterClrMapping/>
  </p:clrMapOvr>
  <p:transition spd="slow" advClick="0" advTm="1800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903</TotalTime>
  <Words>947</Words>
  <Application>Microsoft Office PowerPoint</Application>
  <PresentationFormat>On-screen Show (4:3)</PresentationFormat>
  <Paragraphs>118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યુનિટ-1  સર્વેક્ષણ પદ્ધત્તિ (Survey Method)</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સમાજશાસ્ત્રીય સંશોધન પદ્ધત્તિ</dc:title>
  <dc:creator>ravi</dc:creator>
  <cp:lastModifiedBy>ravi</cp:lastModifiedBy>
  <cp:revision>80</cp:revision>
  <dcterms:created xsi:type="dcterms:W3CDTF">2006-08-16T00:00:00Z</dcterms:created>
  <dcterms:modified xsi:type="dcterms:W3CDTF">2020-08-18T04:16:35Z</dcterms:modified>
</cp:coreProperties>
</file>