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56" r:id="rId3"/>
    <p:sldId id="258" r:id="rId4"/>
    <p:sldId id="259" r:id="rId5"/>
    <p:sldId id="260" r:id="rId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9" d="100"/>
          <a:sy n="69" d="100"/>
        </p:scale>
        <p:origin x="-1416" y="-96"/>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viewProps" Target="viewProps.xml" /><Relationship Id="rId3" Type="http://schemas.openxmlformats.org/officeDocument/2006/relationships/slide" Target="slides/slide2.xml" /><Relationship Id="rId7" Type="http://schemas.openxmlformats.org/officeDocument/2006/relationships/presProps" Target="pres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slide" Target="slides/slide5.xml" /><Relationship Id="rId5" Type="http://schemas.openxmlformats.org/officeDocument/2006/relationships/slide" Target="slides/slide4.xml" /><Relationship Id="rId10" Type="http://schemas.openxmlformats.org/officeDocument/2006/relationships/tableStyles" Target="tableStyles.xml" /><Relationship Id="rId4" Type="http://schemas.openxmlformats.org/officeDocument/2006/relationships/slide" Target="slides/slide3.xml" /><Relationship Id="rId9" Type="http://schemas.openxmlformats.org/officeDocument/2006/relationships/theme" Target="theme/theme1.xml" /></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8A3749D6-CC07-4A9E-BE66-90D4D6435F48}" type="datetimeFigureOut">
              <a:rPr lang="en-US" smtClean="0"/>
              <a:t>7/4/2024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D8F0C6B-B89F-4D2A-B6C9-36C4F3E8DD42}" type="slidenum">
              <a:rPr lang="en-US" smtClean="0"/>
              <a:t>‹#›</a:t>
            </a:fld>
            <a:endParaRPr lang="en-US"/>
          </a:p>
        </p:txBody>
      </p:sp>
    </p:spTree>
    <p:extLst>
      <p:ext uri="{BB962C8B-B14F-4D97-AF65-F5344CB8AC3E}">
        <p14:creationId xmlns:p14="http://schemas.microsoft.com/office/powerpoint/2010/main" val="25995913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A3749D6-CC07-4A9E-BE66-90D4D6435F48}" type="datetimeFigureOut">
              <a:rPr lang="en-US" smtClean="0"/>
              <a:t>7/4/2024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D8F0C6B-B89F-4D2A-B6C9-36C4F3E8DD42}" type="slidenum">
              <a:rPr lang="en-US" smtClean="0"/>
              <a:t>‹#›</a:t>
            </a:fld>
            <a:endParaRPr lang="en-US"/>
          </a:p>
        </p:txBody>
      </p:sp>
    </p:spTree>
    <p:extLst>
      <p:ext uri="{BB962C8B-B14F-4D97-AF65-F5344CB8AC3E}">
        <p14:creationId xmlns:p14="http://schemas.microsoft.com/office/powerpoint/2010/main" val="914692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A3749D6-CC07-4A9E-BE66-90D4D6435F48}" type="datetimeFigureOut">
              <a:rPr lang="en-US" smtClean="0"/>
              <a:t>7/4/2024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D8F0C6B-B89F-4D2A-B6C9-36C4F3E8DD42}" type="slidenum">
              <a:rPr lang="en-US" smtClean="0"/>
              <a:t>‹#›</a:t>
            </a:fld>
            <a:endParaRPr lang="en-US"/>
          </a:p>
        </p:txBody>
      </p:sp>
    </p:spTree>
    <p:extLst>
      <p:ext uri="{BB962C8B-B14F-4D97-AF65-F5344CB8AC3E}">
        <p14:creationId xmlns:p14="http://schemas.microsoft.com/office/powerpoint/2010/main" val="232116712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8A3749D6-CC07-4A9E-BE66-90D4D6435F48}" type="datetimeFigureOut">
              <a:rPr lang="en-US" smtClean="0"/>
              <a:t>7/4/2024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D8F0C6B-B89F-4D2A-B6C9-36C4F3E8DD42}" type="slidenum">
              <a:rPr lang="en-US" smtClean="0"/>
              <a:t>‹#›</a:t>
            </a:fld>
            <a:endParaRPr lang="en-US"/>
          </a:p>
        </p:txBody>
      </p:sp>
    </p:spTree>
    <p:extLst>
      <p:ext uri="{BB962C8B-B14F-4D97-AF65-F5344CB8AC3E}">
        <p14:creationId xmlns:p14="http://schemas.microsoft.com/office/powerpoint/2010/main" val="162534625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8A3749D6-CC07-4A9E-BE66-90D4D6435F48}" type="datetimeFigureOut">
              <a:rPr lang="en-US" smtClean="0"/>
              <a:t>7/4/2024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D8F0C6B-B89F-4D2A-B6C9-36C4F3E8DD42}" type="slidenum">
              <a:rPr lang="en-US" smtClean="0"/>
              <a:t>‹#›</a:t>
            </a:fld>
            <a:endParaRPr lang="en-US"/>
          </a:p>
        </p:txBody>
      </p:sp>
    </p:spTree>
    <p:extLst>
      <p:ext uri="{BB962C8B-B14F-4D97-AF65-F5344CB8AC3E}">
        <p14:creationId xmlns:p14="http://schemas.microsoft.com/office/powerpoint/2010/main" val="226997797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8A3749D6-CC07-4A9E-BE66-90D4D6435F48}" type="datetimeFigureOut">
              <a:rPr lang="en-US" smtClean="0"/>
              <a:t>7/4/2024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D8F0C6B-B89F-4D2A-B6C9-36C4F3E8DD42}" type="slidenum">
              <a:rPr lang="en-US" smtClean="0"/>
              <a:t>‹#›</a:t>
            </a:fld>
            <a:endParaRPr lang="en-US"/>
          </a:p>
        </p:txBody>
      </p:sp>
    </p:spTree>
    <p:extLst>
      <p:ext uri="{BB962C8B-B14F-4D97-AF65-F5344CB8AC3E}">
        <p14:creationId xmlns:p14="http://schemas.microsoft.com/office/powerpoint/2010/main" val="2078458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A3749D6-CC07-4A9E-BE66-90D4D6435F48}" type="datetimeFigureOut">
              <a:rPr lang="en-US" smtClean="0"/>
              <a:t>7/4/2024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D8F0C6B-B89F-4D2A-B6C9-36C4F3E8DD42}" type="slidenum">
              <a:rPr lang="en-US" smtClean="0"/>
              <a:t>‹#›</a:t>
            </a:fld>
            <a:endParaRPr lang="en-US"/>
          </a:p>
        </p:txBody>
      </p:sp>
    </p:spTree>
    <p:extLst>
      <p:ext uri="{BB962C8B-B14F-4D97-AF65-F5344CB8AC3E}">
        <p14:creationId xmlns:p14="http://schemas.microsoft.com/office/powerpoint/2010/main" val="422513369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8A3749D6-CC07-4A9E-BE66-90D4D6435F48}" type="datetimeFigureOut">
              <a:rPr lang="en-US" smtClean="0"/>
              <a:t>7/4/2024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D8F0C6B-B89F-4D2A-B6C9-36C4F3E8DD42}" type="slidenum">
              <a:rPr lang="en-US" smtClean="0"/>
              <a:t>‹#›</a:t>
            </a:fld>
            <a:endParaRPr lang="en-US"/>
          </a:p>
        </p:txBody>
      </p:sp>
    </p:spTree>
    <p:extLst>
      <p:ext uri="{BB962C8B-B14F-4D97-AF65-F5344CB8AC3E}">
        <p14:creationId xmlns:p14="http://schemas.microsoft.com/office/powerpoint/2010/main" val="348403540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8A3749D6-CC07-4A9E-BE66-90D4D6435F48}" type="datetimeFigureOut">
              <a:rPr lang="en-US" smtClean="0"/>
              <a:t>7/4/2024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D8F0C6B-B89F-4D2A-B6C9-36C4F3E8DD42}" type="slidenum">
              <a:rPr lang="en-US" smtClean="0"/>
              <a:t>‹#›</a:t>
            </a:fld>
            <a:endParaRPr lang="en-US"/>
          </a:p>
        </p:txBody>
      </p:sp>
    </p:spTree>
    <p:extLst>
      <p:ext uri="{BB962C8B-B14F-4D97-AF65-F5344CB8AC3E}">
        <p14:creationId xmlns:p14="http://schemas.microsoft.com/office/powerpoint/2010/main" val="400170090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A3749D6-CC07-4A9E-BE66-90D4D6435F48}" type="datetimeFigureOut">
              <a:rPr lang="en-US" smtClean="0"/>
              <a:t>7/4/2024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D8F0C6B-B89F-4D2A-B6C9-36C4F3E8DD42}" type="slidenum">
              <a:rPr lang="en-US" smtClean="0"/>
              <a:t>‹#›</a:t>
            </a:fld>
            <a:endParaRPr lang="en-US"/>
          </a:p>
        </p:txBody>
      </p:sp>
    </p:spTree>
    <p:extLst>
      <p:ext uri="{BB962C8B-B14F-4D97-AF65-F5344CB8AC3E}">
        <p14:creationId xmlns:p14="http://schemas.microsoft.com/office/powerpoint/2010/main" val="204758527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A3749D6-CC07-4A9E-BE66-90D4D6435F48}" type="datetimeFigureOut">
              <a:rPr lang="en-US" smtClean="0"/>
              <a:t>7/4/2024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D8F0C6B-B89F-4D2A-B6C9-36C4F3E8DD42}" type="slidenum">
              <a:rPr lang="en-US" smtClean="0"/>
              <a:t>‹#›</a:t>
            </a:fld>
            <a:endParaRPr lang="en-US"/>
          </a:p>
        </p:txBody>
      </p:sp>
    </p:spTree>
    <p:extLst>
      <p:ext uri="{BB962C8B-B14F-4D97-AF65-F5344CB8AC3E}">
        <p14:creationId xmlns:p14="http://schemas.microsoft.com/office/powerpoint/2010/main" val="348797019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theme" Target="../theme/theme1.xml" /><Relationship Id="rId2" Type="http://schemas.openxmlformats.org/officeDocument/2006/relationships/slideLayout" Target="../slideLayouts/slideLayout2.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0" Type="http://schemas.openxmlformats.org/officeDocument/2006/relationships/slideLayout" Target="../slideLayouts/slideLayout10.xml" /><Relationship Id="rId4" Type="http://schemas.openxmlformats.org/officeDocument/2006/relationships/slideLayout" Target="../slideLayouts/slideLayout4.xml" /><Relationship Id="rId9" Type="http://schemas.openxmlformats.org/officeDocument/2006/relationships/slideLayout" Target="../slideLayouts/slideLayout9.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A3749D6-CC07-4A9E-BE66-90D4D6435F48}" type="datetimeFigureOut">
              <a:rPr lang="en-US" smtClean="0"/>
              <a:t>7/4/2024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D8F0C6B-B89F-4D2A-B6C9-36C4F3E8DD42}" type="slidenum">
              <a:rPr lang="en-US" smtClean="0"/>
              <a:t>‹#›</a:t>
            </a:fld>
            <a:endParaRPr lang="en-US"/>
          </a:p>
        </p:txBody>
      </p:sp>
    </p:spTree>
    <p:extLst>
      <p:ext uri="{BB962C8B-B14F-4D97-AF65-F5344CB8AC3E}">
        <p14:creationId xmlns:p14="http://schemas.microsoft.com/office/powerpoint/2010/main" val="22156601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Relationship Id="rId3" Type="http://schemas.openxmlformats.org/officeDocument/2006/relationships/image" Target="../media/image3.png" /><Relationship Id="rId2" Type="http://schemas.openxmlformats.org/officeDocument/2006/relationships/image" Target="../media/image2.png" /><Relationship Id="rId1" Type="http://schemas.openxmlformats.org/officeDocument/2006/relationships/slideLayout" Target="../slideLayouts/slideLayout2.xml" /><Relationship Id="rId4" Type="http://schemas.openxmlformats.org/officeDocument/2006/relationships/image" Target="../media/image4.png" /></Relationships>
</file>

<file path=ppt/slides/_rels/slide4.xml.rels><?xml version="1.0" encoding="UTF-8" standalone="yes"?>
<Relationships xmlns="http://schemas.openxmlformats.org/package/2006/relationships"><Relationship Id="rId3" Type="http://schemas.openxmlformats.org/officeDocument/2006/relationships/image" Target="../media/image6.png" /><Relationship Id="rId2" Type="http://schemas.openxmlformats.org/officeDocument/2006/relationships/image" Target="../media/image5.png" /><Relationship Id="rId1" Type="http://schemas.openxmlformats.org/officeDocument/2006/relationships/slideLayout" Target="../slideLayouts/slideLayout2.xml" /></Relationships>
</file>

<file path=ppt/slides/_rels/slide5.xml.rels><?xml version="1.0" encoding="UTF-8" standalone="yes"?>
<Relationships xmlns="http://schemas.openxmlformats.org/package/2006/relationships"><Relationship Id="rId3" Type="http://schemas.openxmlformats.org/officeDocument/2006/relationships/image" Target="../media/image8.png" /><Relationship Id="rId2" Type="http://schemas.openxmlformats.org/officeDocument/2006/relationships/image" Target="../media/image7.png" /><Relationship Id="rId1" Type="http://schemas.openxmlformats.org/officeDocument/2006/relationships/slideLayout" Target="../slideLayouts/slideLayout2.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676400" y="1828800"/>
            <a:ext cx="6019800" cy="688975"/>
          </a:xfrm>
        </p:spPr>
        <p:txBody>
          <a:bodyPr>
            <a:normAutofit fontScale="90000"/>
          </a:bodyPr>
          <a:lstStyle/>
          <a:p>
            <a:r>
              <a:rPr lang="en-US" sz="3200" b="1" i="1" dirty="0">
                <a:latin typeface="Times New Roman" pitchFamily="18" charset="0"/>
                <a:cs typeface="Times New Roman" pitchFamily="18" charset="0"/>
              </a:rPr>
              <a:t>Operational Amplifier  Applications</a:t>
            </a:r>
            <a:endParaRPr lang="en-US" sz="3200" dirty="0"/>
          </a:p>
        </p:txBody>
      </p:sp>
      <p:sp>
        <p:nvSpPr>
          <p:cNvPr id="3" name="Subtitle 2"/>
          <p:cNvSpPr>
            <a:spLocks noGrp="1"/>
          </p:cNvSpPr>
          <p:nvPr>
            <p:ph type="subTitle" idx="1"/>
          </p:nvPr>
        </p:nvSpPr>
        <p:spPr>
          <a:xfrm>
            <a:off x="0" y="3886200"/>
            <a:ext cx="9067800" cy="1752600"/>
          </a:xfrm>
        </p:spPr>
        <p:txBody>
          <a:bodyPr>
            <a:normAutofit fontScale="85000" lnSpcReduction="20000"/>
          </a:bodyPr>
          <a:lstStyle/>
          <a:p>
            <a:r>
              <a:rPr lang="en-US" dirty="0">
                <a:solidFill>
                  <a:schemeClr val="tx1"/>
                </a:solidFill>
                <a:latin typeface="Times New Roman" pitchFamily="18" charset="0"/>
                <a:cs typeface="Times New Roman" pitchFamily="18" charset="0"/>
              </a:rPr>
              <a:t>By </a:t>
            </a:r>
          </a:p>
          <a:p>
            <a:r>
              <a:rPr lang="en-US" b="1" dirty="0">
                <a:solidFill>
                  <a:schemeClr val="tx1"/>
                </a:solidFill>
                <a:latin typeface="Times New Roman" pitchFamily="18" charset="0"/>
                <a:cs typeface="Times New Roman" pitchFamily="18" charset="0"/>
              </a:rPr>
              <a:t>    </a:t>
            </a:r>
            <a:r>
              <a:rPr lang="en-US" b="1" dirty="0" err="1">
                <a:solidFill>
                  <a:schemeClr val="tx1"/>
                </a:solidFill>
                <a:latin typeface="Times New Roman" pitchFamily="18" charset="0"/>
                <a:cs typeface="Times New Roman" pitchFamily="18" charset="0"/>
              </a:rPr>
              <a:t>Dr.Vikash</a:t>
            </a:r>
            <a:r>
              <a:rPr lang="en-US" b="1" dirty="0">
                <a:solidFill>
                  <a:schemeClr val="tx1"/>
                </a:solidFill>
                <a:latin typeface="Times New Roman" pitchFamily="18" charset="0"/>
                <a:cs typeface="Times New Roman" pitchFamily="18" charset="0"/>
              </a:rPr>
              <a:t> Kumar</a:t>
            </a:r>
          </a:p>
          <a:p>
            <a:endParaRPr lang="en-US" dirty="0">
              <a:solidFill>
                <a:schemeClr val="tx1"/>
              </a:solidFill>
              <a:latin typeface="Times New Roman" pitchFamily="18" charset="0"/>
              <a:cs typeface="Times New Roman" pitchFamily="18" charset="0"/>
            </a:endParaRPr>
          </a:p>
          <a:p>
            <a:r>
              <a:rPr lang="en-US" b="1" dirty="0">
                <a:solidFill>
                  <a:schemeClr val="tx1"/>
                </a:solidFill>
                <a:latin typeface="Times New Roman" pitchFamily="18" charset="0"/>
                <a:cs typeface="Times New Roman" pitchFamily="18" charset="0"/>
              </a:rPr>
              <a:t>DEPARTMENT OF PHYSICS(ELECTRONICS)</a:t>
            </a:r>
            <a:endParaRPr lang="en-US" b="1" dirty="0">
              <a:solidFill>
                <a:schemeClr val="tx1"/>
              </a:solidFill>
            </a:endParaRPr>
          </a:p>
          <a:p>
            <a:endParaRPr lang="en-US" dirty="0"/>
          </a:p>
        </p:txBody>
      </p:sp>
      <p:pic>
        <p:nvPicPr>
          <p:cNvPr id="4" name="Picture 2" descr="E:\NACC\a.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1524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7877580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76200" y="685800"/>
            <a:ext cx="9067800" cy="5867400"/>
          </a:xfrm>
        </p:spPr>
        <p:txBody>
          <a:bodyPr>
            <a:normAutofit fontScale="92500" lnSpcReduction="10000"/>
          </a:bodyPr>
          <a:lstStyle/>
          <a:p>
            <a:pPr algn="just"/>
            <a:r>
              <a:rPr lang="en-US" sz="2000" dirty="0">
                <a:solidFill>
                  <a:schemeClr val="tx1"/>
                </a:solidFill>
                <a:latin typeface="Times New Roman" pitchFamily="18" charset="0"/>
                <a:cs typeface="Times New Roman" pitchFamily="18" charset="0"/>
              </a:rPr>
              <a:t>An Operational Amplifier, or op-amp for short, is fundamentally a voltage amplifying device designed to be used with external feedback components such as resistors and capacitors between its output and input terminals. These feedback components determine the resulting function or “operation” of the amplifier  and by virtue of the</a:t>
            </a:r>
          </a:p>
          <a:p>
            <a:pPr algn="just"/>
            <a:r>
              <a:rPr lang="en-US" sz="2000" dirty="0">
                <a:solidFill>
                  <a:schemeClr val="tx1"/>
                </a:solidFill>
                <a:latin typeface="Times New Roman" pitchFamily="18" charset="0"/>
                <a:cs typeface="Times New Roman" pitchFamily="18" charset="0"/>
              </a:rPr>
              <a:t>different feedback configurations whether resistive, capacitive or both, the amplifier can perform a variety of different operations, giving rise to its name of “Operational Amplifier”.</a:t>
            </a:r>
          </a:p>
          <a:p>
            <a:pPr algn="just"/>
            <a:r>
              <a:rPr lang="en-US" sz="2000" i="1" dirty="0">
                <a:solidFill>
                  <a:srgbClr val="00B050"/>
                </a:solidFill>
                <a:latin typeface="Times New Roman" pitchFamily="18" charset="0"/>
                <a:cs typeface="Times New Roman" pitchFamily="18" charset="0"/>
              </a:rPr>
              <a:t>In a linear operational amplifier, the output signal is the amplification factor, known as the amplifiers gain ( A ) multiplied by the value of the input signal and depending on the nature of these input and output signals, there can be four different classifications of operational amplifier gain</a:t>
            </a:r>
            <a:r>
              <a:rPr lang="en-US" sz="2000" dirty="0">
                <a:solidFill>
                  <a:schemeClr val="tx1"/>
                </a:solidFill>
                <a:latin typeface="Times New Roman" pitchFamily="18" charset="0"/>
                <a:cs typeface="Times New Roman" pitchFamily="18" charset="0"/>
              </a:rPr>
              <a:t>.</a:t>
            </a:r>
          </a:p>
          <a:p>
            <a:pPr algn="just"/>
            <a:r>
              <a:rPr lang="en-US" sz="2000" dirty="0">
                <a:solidFill>
                  <a:srgbClr val="7030A0"/>
                </a:solidFill>
                <a:latin typeface="Times New Roman" pitchFamily="18" charset="0"/>
                <a:cs typeface="Times New Roman" pitchFamily="18" charset="0"/>
              </a:rPr>
              <a:t>Voltage – Voltage “in” and Voltage “out”</a:t>
            </a:r>
          </a:p>
          <a:p>
            <a:pPr algn="just"/>
            <a:r>
              <a:rPr lang="en-US" sz="2000" dirty="0">
                <a:solidFill>
                  <a:srgbClr val="7030A0"/>
                </a:solidFill>
                <a:latin typeface="Times New Roman" pitchFamily="18" charset="0"/>
                <a:cs typeface="Times New Roman" pitchFamily="18" charset="0"/>
              </a:rPr>
              <a:t>Current – Current “in” and Current “out”</a:t>
            </a:r>
          </a:p>
          <a:p>
            <a:pPr algn="just"/>
            <a:r>
              <a:rPr lang="en-US" sz="2000" dirty="0">
                <a:solidFill>
                  <a:srgbClr val="7030A0"/>
                </a:solidFill>
                <a:latin typeface="Times New Roman" pitchFamily="18" charset="0"/>
                <a:cs typeface="Times New Roman" pitchFamily="18" charset="0"/>
              </a:rPr>
              <a:t>Trans-conductance – Voltage “in” and Current “out”</a:t>
            </a:r>
          </a:p>
          <a:p>
            <a:pPr algn="just"/>
            <a:r>
              <a:rPr lang="en-US" sz="2000" dirty="0">
                <a:solidFill>
                  <a:srgbClr val="7030A0"/>
                </a:solidFill>
                <a:latin typeface="Times New Roman" pitchFamily="18" charset="0"/>
                <a:cs typeface="Times New Roman" pitchFamily="18" charset="0"/>
              </a:rPr>
              <a:t>Trans-resistance – Current “in” and Voltage “out”</a:t>
            </a:r>
          </a:p>
          <a:p>
            <a:pPr algn="just"/>
            <a:r>
              <a:rPr lang="en-US" sz="2000" dirty="0">
                <a:solidFill>
                  <a:schemeClr val="tx1"/>
                </a:solidFill>
                <a:latin typeface="Times New Roman" pitchFamily="18" charset="0"/>
                <a:cs typeface="Times New Roman" pitchFamily="18" charset="0"/>
              </a:rPr>
              <a:t>As we shall see, op-amp has countless applications and forms the basic building block of linear and non-linear analog system. In linear circuits, the output signal varies with the input signal in a linear manner. Linear application are:-</a:t>
            </a:r>
          </a:p>
          <a:p>
            <a:pPr algn="just"/>
            <a:r>
              <a:rPr lang="en-US" sz="2000" dirty="0">
                <a:solidFill>
                  <a:srgbClr val="FF0000"/>
                </a:solidFill>
                <a:latin typeface="Times New Roman" pitchFamily="18" charset="0"/>
                <a:cs typeface="Times New Roman" pitchFamily="18" charset="0"/>
              </a:rPr>
              <a:t>Adder, Sub-tractor, voltage to current converter and current to voltage converter, instrumentation amplifier, analog computation, power amplifier etc.</a:t>
            </a:r>
          </a:p>
          <a:p>
            <a:pPr algn="just"/>
            <a:r>
              <a:rPr lang="en-US" sz="2000" dirty="0">
                <a:solidFill>
                  <a:schemeClr val="tx1"/>
                </a:solidFill>
                <a:latin typeface="Times New Roman" pitchFamily="18" charset="0"/>
                <a:cs typeface="Times New Roman" pitchFamily="18" charset="0"/>
              </a:rPr>
              <a:t> </a:t>
            </a:r>
          </a:p>
        </p:txBody>
      </p:sp>
      <p:sp>
        <p:nvSpPr>
          <p:cNvPr id="4" name="Title 1"/>
          <p:cNvSpPr>
            <a:spLocks noGrp="1"/>
          </p:cNvSpPr>
          <p:nvPr>
            <p:ph type="ctrTitle"/>
          </p:nvPr>
        </p:nvSpPr>
        <p:spPr>
          <a:xfrm>
            <a:off x="0" y="0"/>
            <a:ext cx="4648200" cy="688975"/>
          </a:xfrm>
        </p:spPr>
        <p:txBody>
          <a:bodyPr>
            <a:normAutofit/>
          </a:bodyPr>
          <a:lstStyle/>
          <a:p>
            <a:r>
              <a:rPr lang="en-US" sz="2400" i="1" dirty="0">
                <a:solidFill>
                  <a:srgbClr val="7030A0"/>
                </a:solidFill>
                <a:latin typeface="Times New Roman" pitchFamily="18" charset="0"/>
                <a:cs typeface="Times New Roman" pitchFamily="18" charset="0"/>
              </a:rPr>
              <a:t>Operational Amplifier  Applications</a:t>
            </a:r>
            <a:endParaRPr lang="en-US" sz="2400" dirty="0">
              <a:solidFill>
                <a:srgbClr val="7030A0"/>
              </a:solidFill>
            </a:endParaRPr>
          </a:p>
        </p:txBody>
      </p:sp>
    </p:spTree>
    <p:extLst>
      <p:ext uri="{BB962C8B-B14F-4D97-AF65-F5344CB8AC3E}">
        <p14:creationId xmlns:p14="http://schemas.microsoft.com/office/powerpoint/2010/main" val="58433214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457200" y="228600"/>
                <a:ext cx="8534400" cy="5897563"/>
              </a:xfrm>
            </p:spPr>
            <p:txBody>
              <a:bodyPr>
                <a:normAutofit/>
              </a:bodyPr>
              <a:lstStyle/>
              <a:p>
                <a:pPr marL="0" indent="0">
                  <a:buNone/>
                </a:pPr>
                <a:r>
                  <a:rPr lang="en-US" sz="2000" dirty="0">
                    <a:solidFill>
                      <a:srgbClr val="7030A0"/>
                    </a:solidFill>
                    <a:latin typeface="Times New Roman" pitchFamily="18" charset="0"/>
                    <a:cs typeface="Times New Roman" pitchFamily="18" charset="0"/>
                  </a:rPr>
                  <a:t>Highly non-linear input to output characteristics in op-Amp</a:t>
                </a:r>
              </a:p>
              <a:p>
                <a:pPr marL="0" indent="0">
                  <a:buNone/>
                </a:pPr>
                <a:r>
                  <a:rPr lang="en-US" sz="2000" dirty="0">
                    <a:solidFill>
                      <a:srgbClr val="FF0000"/>
                    </a:solidFill>
                    <a:latin typeface="Times New Roman" pitchFamily="18" charset="0"/>
                    <a:cs typeface="Times New Roman" pitchFamily="18" charset="0"/>
                  </a:rPr>
                  <a:t>Rectifier, Peak detector, clipper, clamper, sample and hold circuit, log and antilog amplifier.  </a:t>
                </a:r>
              </a:p>
              <a:p>
                <a:pPr marL="0" indent="0">
                  <a:buNone/>
                </a:pPr>
                <a:r>
                  <a:rPr lang="en-US" sz="2000" b="1" dirty="0">
                    <a:latin typeface="Times New Roman" pitchFamily="18" charset="0"/>
                    <a:cs typeface="Times New Roman" pitchFamily="18" charset="0"/>
                  </a:rPr>
                  <a:t>Scale changer / Inverter </a:t>
                </a:r>
              </a:p>
              <a:p>
                <a:pPr marL="0" indent="0">
                  <a:buNone/>
                </a:pPr>
                <a:r>
                  <a:rPr lang="en-US" sz="2000" dirty="0">
                    <a:latin typeface="Times New Roman" pitchFamily="18" charset="0"/>
                    <a:cs typeface="Times New Roman" pitchFamily="18" charset="0"/>
                  </a:rPr>
                  <a:t>In the basic inverting amplifier of figure-1</a:t>
                </a:r>
              </a:p>
              <a:p>
                <a:pPr marL="0" indent="0">
                  <a:buNone/>
                </a:pPr>
                <a:r>
                  <a:rPr lang="en-US" sz="2000" dirty="0">
                    <a:latin typeface="Times New Roman" pitchFamily="18" charset="0"/>
                    <a:cs typeface="Times New Roman" pitchFamily="18" charset="0"/>
                  </a:rPr>
                  <a:t>If the ratio </a:t>
                </a:r>
                <a14:m>
                  <m:oMath xmlns:m="http://schemas.openxmlformats.org/officeDocument/2006/math">
                    <m:f>
                      <m:fPr>
                        <m:type m:val="skw"/>
                        <m:ctrlPr>
                          <a:rPr lang="en-US" sz="2000" i="1" smtClean="0">
                            <a:latin typeface="Cambria Math" panose="02040503050406030204" pitchFamily="18" charset="0"/>
                            <a:cs typeface="Times New Roman" pitchFamily="18" charset="0"/>
                          </a:rPr>
                        </m:ctrlPr>
                      </m:fPr>
                      <m:num>
                        <m:r>
                          <a:rPr lang="en-US" sz="2000" b="0" i="1" smtClean="0">
                            <a:latin typeface="Cambria Math"/>
                            <a:cs typeface="Times New Roman" pitchFamily="18" charset="0"/>
                          </a:rPr>
                          <m:t>𝑅</m:t>
                        </m:r>
                        <m:r>
                          <a:rPr lang="en-US" sz="2000" b="0" i="1" smtClean="0">
                            <a:latin typeface="Cambria Math"/>
                            <a:cs typeface="Times New Roman" pitchFamily="18" charset="0"/>
                          </a:rPr>
                          <m:t>1</m:t>
                        </m:r>
                      </m:num>
                      <m:den>
                        <m:r>
                          <a:rPr lang="en-US" sz="2000" b="0" i="1" smtClean="0">
                            <a:latin typeface="Cambria Math"/>
                            <a:cs typeface="Times New Roman" pitchFamily="18" charset="0"/>
                          </a:rPr>
                          <m:t>𝑅𝑓</m:t>
                        </m:r>
                      </m:den>
                    </m:f>
                  </m:oMath>
                </a14:m>
                <a:r>
                  <a:rPr lang="en-US" sz="2000" dirty="0">
                    <a:latin typeface="Times New Roman" pitchFamily="18" charset="0"/>
                    <a:cs typeface="Times New Roman" pitchFamily="18" charset="0"/>
                  </a:rPr>
                  <a:t> = K, where K is real </a:t>
                </a:r>
              </a:p>
              <a:p>
                <a:pPr marL="0" indent="0">
                  <a:buNone/>
                </a:pPr>
                <a:r>
                  <a:rPr lang="en-US" sz="2000" dirty="0">
                    <a:latin typeface="Times New Roman" pitchFamily="18" charset="0"/>
                    <a:cs typeface="Times New Roman" pitchFamily="18" charset="0"/>
                  </a:rPr>
                  <a:t>Constant, then he closed loop gain</a:t>
                </a:r>
              </a:p>
              <a:p>
                <a:pPr marL="0" indent="0">
                  <a:buNone/>
                </a:pPr>
                <a:r>
                  <a:rPr lang="en-US" sz="2000" dirty="0">
                    <a:latin typeface="Times New Roman" pitchFamily="18" charset="0"/>
                    <a:cs typeface="Times New Roman" pitchFamily="18" charset="0"/>
                  </a:rPr>
                  <a:t> A</a:t>
                </a:r>
                <a:r>
                  <a:rPr lang="en-US" sz="2000" baseline="-25000" dirty="0">
                    <a:latin typeface="Times New Roman" pitchFamily="18" charset="0"/>
                    <a:cs typeface="Times New Roman" pitchFamily="18" charset="0"/>
                  </a:rPr>
                  <a:t>CL </a:t>
                </a:r>
                <a:r>
                  <a:rPr lang="en-US" sz="2000" dirty="0">
                    <a:latin typeface="Times New Roman" pitchFamily="18" charset="0"/>
                    <a:cs typeface="Times New Roman" pitchFamily="18" charset="0"/>
                  </a:rPr>
                  <a:t>= </a:t>
                </a:r>
                <a14:m>
                  <m:oMath xmlns:m="http://schemas.openxmlformats.org/officeDocument/2006/math">
                    <m:r>
                      <a:rPr lang="en-US" sz="2000" i="1" smtClean="0">
                        <a:latin typeface="Cambria Math"/>
                        <a:ea typeface="Cambria Math"/>
                        <a:cs typeface="Times New Roman" pitchFamily="18" charset="0"/>
                      </a:rPr>
                      <m:t>−</m:t>
                    </m:r>
                    <m:r>
                      <a:rPr lang="en-US" sz="2000" b="0" i="1" smtClean="0">
                        <a:latin typeface="Cambria Math"/>
                        <a:ea typeface="Cambria Math"/>
                        <a:cs typeface="Times New Roman" pitchFamily="18" charset="0"/>
                      </a:rPr>
                      <m:t>𝐾</m:t>
                    </m:r>
                  </m:oMath>
                </a14:m>
                <a:r>
                  <a:rPr lang="en-US" sz="2000" dirty="0">
                    <a:latin typeface="Times New Roman" pitchFamily="18" charset="0"/>
                    <a:cs typeface="Times New Roman" pitchFamily="18" charset="0"/>
                  </a:rPr>
                  <a:t>. The circuit thus could be </a:t>
                </a:r>
              </a:p>
              <a:p>
                <a:pPr marL="0" indent="0">
                  <a:buNone/>
                </a:pPr>
                <a:r>
                  <a:rPr lang="en-US" sz="2000" dirty="0">
                    <a:latin typeface="Times New Roman" pitchFamily="18" charset="0"/>
                    <a:cs typeface="Times New Roman" pitchFamily="18" charset="0"/>
                  </a:rPr>
                  <a:t>Used to multiply by a constant factor if</a:t>
                </a:r>
              </a:p>
              <a:p>
                <a:pPr marL="0" indent="0">
                  <a:buNone/>
                </a:pPr>
                <a:r>
                  <a:rPr lang="en-US" sz="2000" dirty="0">
                    <a:latin typeface="Times New Roman" pitchFamily="18" charset="0"/>
                    <a:cs typeface="Times New Roman" pitchFamily="18" charset="0"/>
                  </a:rPr>
                  <a:t>R</a:t>
                </a:r>
                <a:r>
                  <a:rPr lang="en-US" sz="2000" baseline="-25000" dirty="0">
                    <a:latin typeface="Times New Roman" pitchFamily="18" charset="0"/>
                    <a:cs typeface="Times New Roman" pitchFamily="18" charset="0"/>
                  </a:rPr>
                  <a:t>f </a:t>
                </a:r>
                <a:r>
                  <a:rPr lang="en-US" sz="2000" dirty="0">
                    <a:latin typeface="Times New Roman" pitchFamily="18" charset="0"/>
                    <a:cs typeface="Times New Roman" pitchFamily="18" charset="0"/>
                  </a:rPr>
                  <a:t>and R</a:t>
                </a:r>
                <a:r>
                  <a:rPr lang="en-US" sz="2000" baseline="-25000" dirty="0">
                    <a:latin typeface="Times New Roman" pitchFamily="18" charset="0"/>
                    <a:cs typeface="Times New Roman" pitchFamily="18" charset="0"/>
                  </a:rPr>
                  <a:t>1 </a:t>
                </a:r>
                <a:r>
                  <a:rPr lang="en-US" sz="2000" dirty="0">
                    <a:latin typeface="Times New Roman" pitchFamily="18" charset="0"/>
                    <a:cs typeface="Times New Roman" pitchFamily="18" charset="0"/>
                  </a:rPr>
                  <a:t>are selected as precision resistor</a:t>
                </a:r>
              </a:p>
              <a:p>
                <a:pPr marL="0" indent="0">
                  <a:buNone/>
                </a:pPr>
                <a:r>
                  <a:rPr lang="en-US" sz="2000" dirty="0">
                    <a:latin typeface="Times New Roman" pitchFamily="18" charset="0"/>
                    <a:cs typeface="Times New Roman" pitchFamily="18" charset="0"/>
                  </a:rPr>
                  <a:t>For R</a:t>
                </a:r>
                <a:r>
                  <a:rPr lang="en-US" sz="2000" baseline="-25000" dirty="0">
                    <a:latin typeface="Times New Roman" pitchFamily="18" charset="0"/>
                    <a:cs typeface="Times New Roman" pitchFamily="18" charset="0"/>
                  </a:rPr>
                  <a:t>f </a:t>
                </a:r>
                <a:r>
                  <a:rPr lang="en-US" sz="2000" dirty="0">
                    <a:latin typeface="Times New Roman" pitchFamily="18" charset="0"/>
                    <a:cs typeface="Times New Roman" pitchFamily="18" charset="0"/>
                  </a:rPr>
                  <a:t>= R</a:t>
                </a:r>
                <a:r>
                  <a:rPr lang="en-US" sz="2000" baseline="-25000" dirty="0">
                    <a:latin typeface="Times New Roman" pitchFamily="18" charset="0"/>
                    <a:cs typeface="Times New Roman" pitchFamily="18" charset="0"/>
                  </a:rPr>
                  <a:t>1</a:t>
                </a:r>
                <a:r>
                  <a:rPr lang="en-US" sz="2000" dirty="0">
                    <a:latin typeface="Times New Roman" pitchFamily="18" charset="0"/>
                    <a:cs typeface="Times New Roman" pitchFamily="18" charset="0"/>
                  </a:rPr>
                  <a:t>, A</a:t>
                </a:r>
                <a:r>
                  <a:rPr lang="en-US" sz="2000" baseline="-25000" dirty="0">
                    <a:latin typeface="Times New Roman" pitchFamily="18" charset="0"/>
                    <a:cs typeface="Times New Roman" pitchFamily="18" charset="0"/>
                  </a:rPr>
                  <a:t>CL </a:t>
                </a:r>
                <a:r>
                  <a:rPr lang="en-US" sz="2000" dirty="0">
                    <a:latin typeface="Times New Roman" pitchFamily="18" charset="0"/>
                    <a:cs typeface="Times New Roman" pitchFamily="18" charset="0"/>
                  </a:rPr>
                  <a:t>= </a:t>
                </a:r>
                <a14:m>
                  <m:oMath xmlns:m="http://schemas.openxmlformats.org/officeDocument/2006/math">
                    <m:r>
                      <a:rPr lang="en-US" sz="2000" i="1" smtClean="0">
                        <a:latin typeface="Cambria Math"/>
                        <a:ea typeface="Cambria Math"/>
                        <a:cs typeface="Times New Roman" pitchFamily="18" charset="0"/>
                      </a:rPr>
                      <m:t>−</m:t>
                    </m:r>
                    <m:r>
                      <a:rPr lang="en-US" sz="2000" b="0" i="1" smtClean="0">
                        <a:latin typeface="Cambria Math"/>
                        <a:ea typeface="Cambria Math"/>
                        <a:cs typeface="Times New Roman" pitchFamily="18" charset="0"/>
                      </a:rPr>
                      <m:t>1</m:t>
                    </m:r>
                  </m:oMath>
                </a14:m>
                <a:r>
                  <a:rPr lang="en-US" sz="2000" baseline="-25000" dirty="0">
                    <a:latin typeface="Times New Roman" pitchFamily="18" charset="0"/>
                    <a:cs typeface="Times New Roman" pitchFamily="18" charset="0"/>
                  </a:rPr>
                  <a:t> </a:t>
                </a:r>
                <a:r>
                  <a:rPr lang="en-US" sz="2000" dirty="0">
                    <a:latin typeface="Times New Roman" pitchFamily="18" charset="0"/>
                    <a:cs typeface="Times New Roman" pitchFamily="18" charset="0"/>
                  </a:rPr>
                  <a:t>and the circuit is </a:t>
                </a:r>
              </a:p>
              <a:p>
                <a:pPr marL="0" indent="0">
                  <a:buNone/>
                </a:pPr>
                <a:r>
                  <a:rPr lang="en-US" sz="2000" dirty="0">
                    <a:latin typeface="Times New Roman" pitchFamily="18" charset="0"/>
                    <a:cs typeface="Times New Roman" pitchFamily="18" charset="0"/>
                  </a:rPr>
                  <a:t>Called an inverter i.e. the output is 180</a:t>
                </a:r>
                <a:r>
                  <a:rPr lang="en-US" sz="2000" baseline="30000" dirty="0">
                    <a:latin typeface="Times New Roman" pitchFamily="18" charset="0"/>
                    <a:cs typeface="Times New Roman" pitchFamily="18" charset="0"/>
                  </a:rPr>
                  <a:t>0 </a:t>
                </a:r>
              </a:p>
              <a:p>
                <a:pPr marL="0" indent="0">
                  <a:buNone/>
                </a:pPr>
                <a:r>
                  <a:rPr lang="en-US" sz="2000" dirty="0">
                    <a:latin typeface="Times New Roman" pitchFamily="18" charset="0"/>
                    <a:cs typeface="Times New Roman" pitchFamily="18" charset="0"/>
                  </a:rPr>
                  <a:t>Out of phase with respect to input through</a:t>
                </a:r>
              </a:p>
              <a:p>
                <a:pPr marL="0" indent="0">
                  <a:buNone/>
                </a:pPr>
                <a:r>
                  <a:rPr lang="en-US" sz="2000" dirty="0">
                    <a:latin typeface="Times New Roman" pitchFamily="18" charset="0"/>
                    <a:cs typeface="Times New Roman" pitchFamily="18" charset="0"/>
                  </a:rPr>
                  <a:t>The magnitude are same.</a:t>
                </a: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457200" y="228600"/>
                <a:ext cx="8534400" cy="5897563"/>
              </a:xfrm>
              <a:blipFill rotWithShape="1">
                <a:blip r:embed="rId2"/>
                <a:stretch>
                  <a:fillRect l="-714" t="-517" r="-429"/>
                </a:stretch>
              </a:blipFill>
            </p:spPr>
            <p:txBody>
              <a:bodyPr/>
              <a:lstStyle/>
              <a:p>
                <a:r>
                  <a:rPr lang="en-US">
                    <a:noFill/>
                  </a:rPr>
                  <a:t> </a:t>
                </a:r>
              </a:p>
            </p:txBody>
          </p:sp>
        </mc:Fallback>
      </mc:AlternateContent>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47684" y="1828800"/>
            <a:ext cx="4196316" cy="2819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TextBox 3"/>
          <p:cNvSpPr txBox="1"/>
          <p:nvPr/>
        </p:nvSpPr>
        <p:spPr>
          <a:xfrm>
            <a:off x="7187612" y="1752600"/>
            <a:ext cx="365760" cy="457200"/>
          </a:xfrm>
          <a:prstGeom prst="rect">
            <a:avLst/>
          </a:prstGeom>
          <a:solidFill>
            <a:schemeClr val="bg1"/>
          </a:solidFill>
        </p:spPr>
        <p:txBody>
          <a:bodyPr wrap="none" rtlCol="0">
            <a:spAutoFit/>
          </a:bodyPr>
          <a:lstStyle/>
          <a:p>
            <a:r>
              <a:rPr lang="en-US" dirty="0"/>
              <a:t>R</a:t>
            </a:r>
            <a:r>
              <a:rPr lang="en-US" baseline="-25000" dirty="0"/>
              <a:t>f</a:t>
            </a:r>
          </a:p>
        </p:txBody>
      </p:sp>
      <p:sp>
        <p:nvSpPr>
          <p:cNvPr id="6" name="TextBox 5"/>
          <p:cNvSpPr txBox="1"/>
          <p:nvPr/>
        </p:nvSpPr>
        <p:spPr>
          <a:xfrm>
            <a:off x="5791200" y="2450068"/>
            <a:ext cx="388248" cy="369332"/>
          </a:xfrm>
          <a:prstGeom prst="rect">
            <a:avLst/>
          </a:prstGeom>
          <a:solidFill>
            <a:schemeClr val="bg1"/>
          </a:solidFill>
        </p:spPr>
        <p:txBody>
          <a:bodyPr wrap="none" rtlCol="0">
            <a:spAutoFit/>
          </a:bodyPr>
          <a:lstStyle/>
          <a:p>
            <a:r>
              <a:rPr lang="en-US" dirty="0"/>
              <a:t>R</a:t>
            </a:r>
            <a:r>
              <a:rPr lang="en-US" baseline="-25000" dirty="0"/>
              <a:t>1</a:t>
            </a:r>
          </a:p>
        </p:txBody>
      </p:sp>
      <p:sp>
        <p:nvSpPr>
          <p:cNvPr id="7" name="TextBox 6"/>
          <p:cNvSpPr txBox="1"/>
          <p:nvPr/>
        </p:nvSpPr>
        <p:spPr>
          <a:xfrm>
            <a:off x="6781800" y="3733800"/>
            <a:ext cx="1513556" cy="369332"/>
          </a:xfrm>
          <a:prstGeom prst="rect">
            <a:avLst/>
          </a:prstGeom>
          <a:solidFill>
            <a:schemeClr val="bg1"/>
          </a:solidFill>
        </p:spPr>
        <p:txBody>
          <a:bodyPr wrap="none" rtlCol="0">
            <a:spAutoFit/>
          </a:bodyPr>
          <a:lstStyle/>
          <a:p>
            <a:r>
              <a:rPr lang="en-US" dirty="0">
                <a:latin typeface="Times New Roman" pitchFamily="18" charset="0"/>
                <a:cs typeface="Times New Roman" pitchFamily="18" charset="0"/>
              </a:rPr>
              <a:t>R</a:t>
            </a:r>
            <a:r>
              <a:rPr lang="en-US" baseline="-25000" dirty="0">
                <a:latin typeface="Times New Roman" pitchFamily="18" charset="0"/>
                <a:cs typeface="Times New Roman" pitchFamily="18" charset="0"/>
              </a:rPr>
              <a:t>comp</a:t>
            </a:r>
            <a:r>
              <a:rPr lang="en-US" dirty="0">
                <a:latin typeface="Times New Roman" pitchFamily="18" charset="0"/>
                <a:cs typeface="Times New Roman" pitchFamily="18" charset="0"/>
              </a:rPr>
              <a:t> = R</a:t>
            </a:r>
            <a:r>
              <a:rPr lang="en-US" baseline="-25000" dirty="0">
                <a:latin typeface="Times New Roman" pitchFamily="18" charset="0"/>
                <a:cs typeface="Times New Roman" pitchFamily="18" charset="0"/>
              </a:rPr>
              <a:t>1</a:t>
            </a:r>
            <a:r>
              <a:rPr lang="en-US" dirty="0">
                <a:latin typeface="Times New Roman" pitchFamily="18" charset="0"/>
                <a:cs typeface="Times New Roman" pitchFamily="18" charset="0"/>
              </a:rPr>
              <a:t>|| R</a:t>
            </a:r>
            <a:r>
              <a:rPr lang="en-US" baseline="-25000" dirty="0">
                <a:latin typeface="Times New Roman" pitchFamily="18" charset="0"/>
                <a:cs typeface="Times New Roman" pitchFamily="18" charset="0"/>
              </a:rPr>
              <a:t>f</a:t>
            </a:r>
          </a:p>
        </p:txBody>
      </p:sp>
      <mc:AlternateContent xmlns:mc="http://schemas.openxmlformats.org/markup-compatibility/2006" xmlns:a14="http://schemas.microsoft.com/office/drawing/2010/main">
        <mc:Choice Requires="a14">
          <p:sp>
            <p:nvSpPr>
              <p:cNvPr id="5" name="TextBox 4"/>
              <p:cNvSpPr txBox="1"/>
              <p:nvPr/>
            </p:nvSpPr>
            <p:spPr>
              <a:xfrm>
                <a:off x="5377725" y="4807527"/>
                <a:ext cx="3361882" cy="709810"/>
              </a:xfrm>
              <a:prstGeom prst="rect">
                <a:avLst/>
              </a:prstGeom>
              <a:noFill/>
            </p:spPr>
            <p:txBody>
              <a:bodyPr wrap="none" rtlCol="0">
                <a:spAutoFit/>
              </a:bodyPr>
              <a:lstStyle/>
              <a:p>
                <a:r>
                  <a:rPr lang="en-US" dirty="0">
                    <a:solidFill>
                      <a:srgbClr val="7030A0"/>
                    </a:solidFill>
                    <a:latin typeface="Times New Roman" pitchFamily="18" charset="0"/>
                    <a:cs typeface="Times New Roman" pitchFamily="18" charset="0"/>
                  </a:rPr>
                  <a:t>Scale changer for (</a:t>
                </a:r>
                <a14:m>
                  <m:oMath xmlns:m="http://schemas.openxmlformats.org/officeDocument/2006/math">
                    <m:f>
                      <m:fPr>
                        <m:type m:val="skw"/>
                        <m:ctrlPr>
                          <a:rPr lang="en-US" i="1" smtClean="0">
                            <a:solidFill>
                              <a:srgbClr val="7030A0"/>
                            </a:solidFill>
                            <a:latin typeface="Cambria Math" panose="02040503050406030204" pitchFamily="18" charset="0"/>
                            <a:cs typeface="Times New Roman" pitchFamily="18" charset="0"/>
                          </a:rPr>
                        </m:ctrlPr>
                      </m:fPr>
                      <m:num>
                        <m:r>
                          <a:rPr lang="en-US" b="0" i="1" smtClean="0">
                            <a:solidFill>
                              <a:srgbClr val="7030A0"/>
                            </a:solidFill>
                            <a:latin typeface="Cambria Math"/>
                            <a:cs typeface="Times New Roman" pitchFamily="18" charset="0"/>
                          </a:rPr>
                          <m:t>𝑅</m:t>
                        </m:r>
                        <m:r>
                          <a:rPr lang="en-US" b="0" i="1" smtClean="0">
                            <a:solidFill>
                              <a:srgbClr val="7030A0"/>
                            </a:solidFill>
                            <a:latin typeface="Cambria Math"/>
                            <a:cs typeface="Times New Roman" pitchFamily="18" charset="0"/>
                          </a:rPr>
                          <m:t>1</m:t>
                        </m:r>
                      </m:num>
                      <m:den>
                        <m:r>
                          <a:rPr lang="en-US" b="0" i="1" smtClean="0">
                            <a:solidFill>
                              <a:srgbClr val="7030A0"/>
                            </a:solidFill>
                            <a:latin typeface="Cambria Math"/>
                            <a:cs typeface="Times New Roman" pitchFamily="18" charset="0"/>
                          </a:rPr>
                          <m:t>𝑅𝑓</m:t>
                        </m:r>
                      </m:den>
                    </m:f>
                  </m:oMath>
                </a14:m>
                <a:r>
                  <a:rPr lang="en-US" dirty="0">
                    <a:solidFill>
                      <a:srgbClr val="7030A0"/>
                    </a:solidFill>
                    <a:latin typeface="Times New Roman" pitchFamily="18" charset="0"/>
                    <a:cs typeface="Times New Roman" pitchFamily="18" charset="0"/>
                  </a:rPr>
                  <a:t> = K)</a:t>
                </a:r>
              </a:p>
              <a:p>
                <a:r>
                  <a:rPr lang="en-US" dirty="0">
                    <a:solidFill>
                      <a:srgbClr val="7030A0"/>
                    </a:solidFill>
                    <a:latin typeface="Times New Roman" pitchFamily="18" charset="0"/>
                    <a:cs typeface="Times New Roman" pitchFamily="18" charset="0"/>
                  </a:rPr>
                  <a:t>and  Phase inverter for (</a:t>
                </a:r>
                <a14:m>
                  <m:oMath xmlns:m="http://schemas.openxmlformats.org/officeDocument/2006/math">
                    <m:f>
                      <m:fPr>
                        <m:type m:val="skw"/>
                        <m:ctrlPr>
                          <a:rPr lang="en-US" i="1" smtClean="0">
                            <a:solidFill>
                              <a:srgbClr val="7030A0"/>
                            </a:solidFill>
                            <a:latin typeface="Cambria Math" panose="02040503050406030204" pitchFamily="18" charset="0"/>
                            <a:cs typeface="Times New Roman" pitchFamily="18" charset="0"/>
                          </a:rPr>
                        </m:ctrlPr>
                      </m:fPr>
                      <m:num>
                        <m:r>
                          <a:rPr lang="en-US" b="0" i="1" smtClean="0">
                            <a:solidFill>
                              <a:srgbClr val="7030A0"/>
                            </a:solidFill>
                            <a:latin typeface="Cambria Math"/>
                            <a:cs typeface="Times New Roman" pitchFamily="18" charset="0"/>
                          </a:rPr>
                          <m:t>𝑅</m:t>
                        </m:r>
                        <m:r>
                          <a:rPr lang="en-US" b="0" i="1" smtClean="0">
                            <a:solidFill>
                              <a:srgbClr val="7030A0"/>
                            </a:solidFill>
                            <a:latin typeface="Cambria Math"/>
                            <a:cs typeface="Times New Roman" pitchFamily="18" charset="0"/>
                          </a:rPr>
                          <m:t>1</m:t>
                        </m:r>
                      </m:num>
                      <m:den>
                        <m:r>
                          <a:rPr lang="en-US" b="0" i="1" smtClean="0">
                            <a:solidFill>
                              <a:srgbClr val="7030A0"/>
                            </a:solidFill>
                            <a:latin typeface="Cambria Math"/>
                            <a:cs typeface="Times New Roman" pitchFamily="18" charset="0"/>
                          </a:rPr>
                          <m:t>𝑅𝑓</m:t>
                        </m:r>
                      </m:den>
                    </m:f>
                  </m:oMath>
                </a14:m>
                <a:r>
                  <a:rPr lang="en-US" dirty="0">
                    <a:solidFill>
                      <a:srgbClr val="7030A0"/>
                    </a:solidFill>
                    <a:latin typeface="Times New Roman" pitchFamily="18" charset="0"/>
                    <a:cs typeface="Times New Roman" pitchFamily="18" charset="0"/>
                  </a:rPr>
                  <a:t> = 1)</a:t>
                </a:r>
              </a:p>
            </p:txBody>
          </p:sp>
        </mc:Choice>
        <mc:Fallback xmlns="">
          <p:sp>
            <p:nvSpPr>
              <p:cNvPr id="5" name="TextBox 4"/>
              <p:cNvSpPr txBox="1">
                <a:spLocks noRot="1" noChangeAspect="1" noMove="1" noResize="1" noEditPoints="1" noAdjustHandles="1" noChangeArrowheads="1" noChangeShapeType="1" noTextEdit="1"/>
              </p:cNvSpPr>
              <p:nvPr/>
            </p:nvSpPr>
            <p:spPr>
              <a:xfrm>
                <a:off x="5377725" y="4807527"/>
                <a:ext cx="3361882" cy="709810"/>
              </a:xfrm>
              <a:prstGeom prst="rect">
                <a:avLst/>
              </a:prstGeom>
              <a:blipFill rotWithShape="1">
                <a:blip r:embed="rId4"/>
                <a:stretch>
                  <a:fillRect l="-1449" t="-80172" r="-4167" b="-123276"/>
                </a:stretch>
              </a:blipFill>
            </p:spPr>
            <p:txBody>
              <a:bodyPr/>
              <a:lstStyle/>
              <a:p>
                <a:r>
                  <a:rPr lang="en-US">
                    <a:noFill/>
                  </a:rPr>
                  <a:t> </a:t>
                </a:r>
              </a:p>
            </p:txBody>
          </p:sp>
        </mc:Fallback>
      </mc:AlternateContent>
      <p:sp>
        <p:nvSpPr>
          <p:cNvPr id="8" name="TextBox 7"/>
          <p:cNvSpPr txBox="1"/>
          <p:nvPr/>
        </p:nvSpPr>
        <p:spPr>
          <a:xfrm>
            <a:off x="8153400" y="4419600"/>
            <a:ext cx="684803" cy="369332"/>
          </a:xfrm>
          <a:prstGeom prst="rect">
            <a:avLst/>
          </a:prstGeom>
          <a:noFill/>
        </p:spPr>
        <p:txBody>
          <a:bodyPr wrap="none" rtlCol="0">
            <a:spAutoFit/>
          </a:bodyPr>
          <a:lstStyle/>
          <a:p>
            <a:r>
              <a:rPr lang="en-US" dirty="0">
                <a:latin typeface="Times New Roman" pitchFamily="18" charset="0"/>
                <a:cs typeface="Times New Roman" pitchFamily="18" charset="0"/>
              </a:rPr>
              <a:t>Fig-1</a:t>
            </a:r>
          </a:p>
        </p:txBody>
      </p:sp>
    </p:spTree>
    <p:extLst>
      <p:ext uri="{BB962C8B-B14F-4D97-AF65-F5344CB8AC3E}">
        <p14:creationId xmlns:p14="http://schemas.microsoft.com/office/powerpoint/2010/main" val="380550543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2514600" cy="411162"/>
          </a:xfrm>
        </p:spPr>
        <p:txBody>
          <a:bodyPr>
            <a:normAutofit/>
          </a:bodyPr>
          <a:lstStyle/>
          <a:p>
            <a:r>
              <a:rPr lang="en-US" sz="2000" b="1" dirty="0">
                <a:latin typeface="Times New Roman" pitchFamily="18" charset="0"/>
                <a:cs typeface="Times New Roman" pitchFamily="18" charset="0"/>
              </a:rPr>
              <a:t>Summing Amplifier</a:t>
            </a:r>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0" y="457200"/>
                <a:ext cx="9144000" cy="6400800"/>
              </a:xfrm>
            </p:spPr>
            <p:txBody>
              <a:bodyPr>
                <a:normAutofit fontScale="85000" lnSpcReduction="20000"/>
              </a:bodyPr>
              <a:lstStyle/>
              <a:p>
                <a:pPr marL="0" indent="0">
                  <a:buNone/>
                </a:pPr>
                <a:r>
                  <a:rPr lang="en-US" sz="2000" dirty="0">
                    <a:solidFill>
                      <a:srgbClr val="7030A0"/>
                    </a:solidFill>
                    <a:latin typeface="Times New Roman" pitchFamily="18" charset="0"/>
                    <a:cs typeface="Times New Roman" pitchFamily="18" charset="0"/>
                  </a:rPr>
                  <a:t>OP-Amp may be used to design a circuit whose output is the sum of several input signals. Such a circuit is called Summing Amplifier or Summer</a:t>
                </a:r>
              </a:p>
              <a:p>
                <a:pPr marL="0" indent="0">
                  <a:buNone/>
                </a:pPr>
                <a:r>
                  <a:rPr lang="en-US" sz="2000" dirty="0">
                    <a:solidFill>
                      <a:srgbClr val="7030A0"/>
                    </a:solidFill>
                    <a:latin typeface="Times New Roman" pitchFamily="18" charset="0"/>
                    <a:cs typeface="Times New Roman" pitchFamily="18" charset="0"/>
                  </a:rPr>
                  <a:t>.</a:t>
                </a:r>
              </a:p>
              <a:p>
                <a:pPr marL="0" indent="0">
                  <a:buNone/>
                </a:pPr>
                <a:r>
                  <a:rPr lang="en-US" sz="2000" b="1" dirty="0">
                    <a:latin typeface="Times New Roman" pitchFamily="18" charset="0"/>
                    <a:cs typeface="Times New Roman" pitchFamily="18" charset="0"/>
                  </a:rPr>
                  <a:t>Inverting Summing Amplifier</a:t>
                </a:r>
              </a:p>
              <a:p>
                <a:pPr marL="0" indent="0">
                  <a:buNone/>
                </a:pPr>
                <a:r>
                  <a:rPr lang="en-US" sz="2000" dirty="0">
                    <a:latin typeface="Times New Roman" pitchFamily="18" charset="0"/>
                    <a:cs typeface="Times New Roman" pitchFamily="18" charset="0"/>
                  </a:rPr>
                  <a:t>A typical summing amplifier with three</a:t>
                </a:r>
              </a:p>
              <a:p>
                <a:pPr marL="0" indent="0">
                  <a:buNone/>
                </a:pPr>
                <a:r>
                  <a:rPr lang="en-US" sz="2000" dirty="0">
                    <a:latin typeface="Times New Roman" pitchFamily="18" charset="0"/>
                    <a:cs typeface="Times New Roman" pitchFamily="18" charset="0"/>
                  </a:rPr>
                  <a:t>Input voltage V</a:t>
                </a:r>
                <a:r>
                  <a:rPr lang="en-US" sz="2000" baseline="-25000" dirty="0">
                    <a:latin typeface="Times New Roman" pitchFamily="18" charset="0"/>
                    <a:cs typeface="Times New Roman" pitchFamily="18" charset="0"/>
                  </a:rPr>
                  <a:t>1 </a:t>
                </a:r>
                <a:r>
                  <a:rPr lang="en-US" sz="2000" dirty="0">
                    <a:latin typeface="Times New Roman" pitchFamily="18" charset="0"/>
                    <a:cs typeface="Times New Roman" pitchFamily="18" charset="0"/>
                  </a:rPr>
                  <a:t>,V</a:t>
                </a:r>
                <a:r>
                  <a:rPr lang="en-US" sz="2000" baseline="-25000" dirty="0">
                    <a:latin typeface="Times New Roman" pitchFamily="18" charset="0"/>
                    <a:cs typeface="Times New Roman" pitchFamily="18" charset="0"/>
                  </a:rPr>
                  <a:t>2</a:t>
                </a:r>
                <a:r>
                  <a:rPr lang="en-US" sz="2000" dirty="0">
                    <a:latin typeface="Times New Roman" pitchFamily="18" charset="0"/>
                    <a:cs typeface="Times New Roman" pitchFamily="18" charset="0"/>
                  </a:rPr>
                  <a:t> and V</a:t>
                </a:r>
                <a:r>
                  <a:rPr lang="en-US" sz="2000" baseline="-25000" dirty="0">
                    <a:latin typeface="Times New Roman" pitchFamily="18" charset="0"/>
                    <a:cs typeface="Times New Roman" pitchFamily="18" charset="0"/>
                  </a:rPr>
                  <a:t>3 </a:t>
                </a:r>
                <a:r>
                  <a:rPr lang="en-US" sz="2000" dirty="0">
                    <a:latin typeface="Times New Roman" pitchFamily="18" charset="0"/>
                    <a:cs typeface="Times New Roman" pitchFamily="18" charset="0"/>
                  </a:rPr>
                  <a:t>three input</a:t>
                </a:r>
              </a:p>
              <a:p>
                <a:pPr marL="0" indent="0">
                  <a:buNone/>
                </a:pPr>
                <a:r>
                  <a:rPr lang="en-US" sz="2000" dirty="0">
                    <a:latin typeface="Times New Roman" pitchFamily="18" charset="0"/>
                    <a:cs typeface="Times New Roman" pitchFamily="18" charset="0"/>
                  </a:rPr>
                  <a:t>Resistor R</a:t>
                </a:r>
                <a:r>
                  <a:rPr lang="en-US" sz="2000" baseline="-25000" dirty="0">
                    <a:latin typeface="Times New Roman" pitchFamily="18" charset="0"/>
                    <a:cs typeface="Times New Roman" pitchFamily="18" charset="0"/>
                  </a:rPr>
                  <a:t>1, </a:t>
                </a:r>
                <a:r>
                  <a:rPr lang="en-US" sz="2000" dirty="0">
                    <a:latin typeface="Times New Roman" pitchFamily="18" charset="0"/>
                    <a:cs typeface="Times New Roman" pitchFamily="18" charset="0"/>
                  </a:rPr>
                  <a:t>R</a:t>
                </a:r>
                <a:r>
                  <a:rPr lang="en-US" sz="2000" baseline="-25000" dirty="0">
                    <a:latin typeface="Times New Roman" pitchFamily="18" charset="0"/>
                    <a:cs typeface="Times New Roman" pitchFamily="18" charset="0"/>
                  </a:rPr>
                  <a:t>2,</a:t>
                </a:r>
                <a:r>
                  <a:rPr lang="en-US" sz="2000" dirty="0">
                    <a:latin typeface="Times New Roman" pitchFamily="18" charset="0"/>
                    <a:cs typeface="Times New Roman" pitchFamily="18" charset="0"/>
                  </a:rPr>
                  <a:t> R</a:t>
                </a:r>
                <a:r>
                  <a:rPr lang="en-US" sz="2000" baseline="-25000" dirty="0">
                    <a:latin typeface="Times New Roman" pitchFamily="18" charset="0"/>
                    <a:cs typeface="Times New Roman" pitchFamily="18" charset="0"/>
                  </a:rPr>
                  <a:t>3</a:t>
                </a:r>
                <a:r>
                  <a:rPr lang="en-US" sz="2000" dirty="0">
                    <a:latin typeface="Times New Roman" pitchFamily="18" charset="0"/>
                    <a:cs typeface="Times New Roman" pitchFamily="18" charset="0"/>
                  </a:rPr>
                  <a:t> and feedback resistor R</a:t>
                </a:r>
                <a:r>
                  <a:rPr lang="en-US" sz="2000" baseline="-25000" dirty="0">
                    <a:latin typeface="Times New Roman" pitchFamily="18" charset="0"/>
                    <a:cs typeface="Times New Roman" pitchFamily="18" charset="0"/>
                  </a:rPr>
                  <a:t>f</a:t>
                </a:r>
              </a:p>
              <a:p>
                <a:pPr marL="0" indent="0">
                  <a:buNone/>
                </a:pPr>
                <a:r>
                  <a:rPr lang="en-US" sz="2000" dirty="0">
                    <a:latin typeface="Times New Roman" pitchFamily="18" charset="0"/>
                    <a:cs typeface="Times New Roman" pitchFamily="18" charset="0"/>
                  </a:rPr>
                  <a:t>is shown in fig-2. the following analysis is </a:t>
                </a:r>
              </a:p>
              <a:p>
                <a:pPr marL="0" indent="0">
                  <a:buNone/>
                </a:pPr>
                <a:r>
                  <a:rPr lang="en-US" sz="2000" dirty="0">
                    <a:latin typeface="Times New Roman" pitchFamily="18" charset="0"/>
                    <a:cs typeface="Times New Roman" pitchFamily="18" charset="0"/>
                  </a:rPr>
                  <a:t>Carried out summing that the op-amp is an</a:t>
                </a:r>
              </a:p>
              <a:p>
                <a:pPr marL="0" indent="0">
                  <a:buNone/>
                </a:pPr>
                <a:r>
                  <a:rPr lang="en-US" sz="2000" dirty="0">
                    <a:latin typeface="Times New Roman" pitchFamily="18" charset="0"/>
                    <a:cs typeface="Times New Roman" pitchFamily="18" charset="0"/>
                  </a:rPr>
                  <a:t> ideal one that is A</a:t>
                </a:r>
                <a:r>
                  <a:rPr lang="en-US" sz="2000" baseline="-25000" dirty="0">
                    <a:latin typeface="Times New Roman" pitchFamily="18" charset="0"/>
                    <a:cs typeface="Times New Roman" pitchFamily="18" charset="0"/>
                  </a:rPr>
                  <a:t>OL </a:t>
                </a:r>
                <a:r>
                  <a:rPr lang="en-US" sz="2000" dirty="0">
                    <a:latin typeface="Times New Roman" pitchFamily="18" charset="0"/>
                    <a:cs typeface="Times New Roman" pitchFamily="18" charset="0"/>
                  </a:rPr>
                  <a:t>= </a:t>
                </a:r>
                <a14:m>
                  <m:oMath xmlns:m="http://schemas.openxmlformats.org/officeDocument/2006/math">
                    <m:r>
                      <a:rPr lang="en-US" sz="2000" i="1" smtClean="0">
                        <a:latin typeface="Cambria Math"/>
                        <a:ea typeface="Cambria Math"/>
                        <a:cs typeface="Times New Roman" pitchFamily="18" charset="0"/>
                      </a:rPr>
                      <m:t>∞</m:t>
                    </m:r>
                  </m:oMath>
                </a14:m>
                <a:r>
                  <a:rPr lang="en-US" sz="2000" dirty="0">
                    <a:latin typeface="Times New Roman" pitchFamily="18" charset="0"/>
                    <a:cs typeface="Times New Roman" pitchFamily="18" charset="0"/>
                  </a:rPr>
                  <a:t> and </a:t>
                </a:r>
                <a:r>
                  <a:rPr lang="en-US" sz="2000" dirty="0" err="1">
                    <a:latin typeface="Times New Roman" pitchFamily="18" charset="0"/>
                    <a:cs typeface="Times New Roman" pitchFamily="18" charset="0"/>
                  </a:rPr>
                  <a:t>R</a:t>
                </a:r>
                <a:r>
                  <a:rPr lang="en-US" sz="2000" baseline="-25000" dirty="0" err="1">
                    <a:latin typeface="Times New Roman" pitchFamily="18" charset="0"/>
                    <a:cs typeface="Times New Roman" pitchFamily="18" charset="0"/>
                  </a:rPr>
                  <a:t>i</a:t>
                </a:r>
                <a:r>
                  <a:rPr lang="en-US" sz="2000" baseline="-25000" dirty="0">
                    <a:latin typeface="Times New Roman" pitchFamily="18" charset="0"/>
                    <a:cs typeface="Times New Roman" pitchFamily="18" charset="0"/>
                  </a:rPr>
                  <a:t> </a:t>
                </a:r>
                <a:r>
                  <a:rPr lang="en-US" sz="2000" dirty="0">
                    <a:latin typeface="Times New Roman" pitchFamily="18" charset="0"/>
                    <a:cs typeface="Times New Roman" pitchFamily="18" charset="0"/>
                  </a:rPr>
                  <a:t>= </a:t>
                </a:r>
                <a14:m>
                  <m:oMath xmlns:m="http://schemas.openxmlformats.org/officeDocument/2006/math">
                    <m:r>
                      <a:rPr lang="en-US" sz="2000" i="1" smtClean="0">
                        <a:latin typeface="Cambria Math"/>
                        <a:ea typeface="Cambria Math"/>
                        <a:cs typeface="Times New Roman" pitchFamily="18" charset="0"/>
                      </a:rPr>
                      <m:t>∞</m:t>
                    </m:r>
                  </m:oMath>
                </a14:m>
                <a:r>
                  <a:rPr lang="en-US" sz="2000" dirty="0">
                    <a:latin typeface="Times New Roman" pitchFamily="18" charset="0"/>
                    <a:cs typeface="Times New Roman" pitchFamily="18" charset="0"/>
                  </a:rPr>
                  <a:t> Since </a:t>
                </a:r>
              </a:p>
              <a:p>
                <a:pPr marL="0" indent="0">
                  <a:buNone/>
                </a:pPr>
                <a:r>
                  <a:rPr lang="en-US" sz="2000" dirty="0">
                    <a:latin typeface="Times New Roman" pitchFamily="18" charset="0"/>
                    <a:cs typeface="Times New Roman" pitchFamily="18" charset="0"/>
                  </a:rPr>
                  <a:t>The input voltage drop across the resistor R</a:t>
                </a:r>
                <a:r>
                  <a:rPr lang="en-US" sz="2000" baseline="-25000" dirty="0">
                    <a:latin typeface="Times New Roman" pitchFamily="18" charset="0"/>
                    <a:cs typeface="Times New Roman" pitchFamily="18" charset="0"/>
                  </a:rPr>
                  <a:t>comp</a:t>
                </a:r>
                <a:r>
                  <a:rPr lang="en-US" sz="2000" dirty="0">
                    <a:latin typeface="Times New Roman" pitchFamily="18" charset="0"/>
                    <a:cs typeface="Times New Roman" pitchFamily="18" charset="0"/>
                  </a:rPr>
                  <a:t> and hence the non-inverting input terminal is at grounded. The nodal equation by KCL at node </a:t>
                </a:r>
                <a:r>
                  <a:rPr lang="en-US" sz="2000" b="1" dirty="0">
                    <a:latin typeface="Times New Roman" pitchFamily="18" charset="0"/>
                    <a:cs typeface="Times New Roman" pitchFamily="18" charset="0"/>
                  </a:rPr>
                  <a:t>a </a:t>
                </a:r>
                <a:r>
                  <a:rPr lang="en-US" sz="2000" dirty="0">
                    <a:latin typeface="Times New Roman" pitchFamily="18" charset="0"/>
                    <a:cs typeface="Times New Roman" pitchFamily="18" charset="0"/>
                  </a:rPr>
                  <a:t>is</a:t>
                </a:r>
              </a:p>
              <a:p>
                <a:pPr marL="0" indent="0" algn="ctr">
                  <a:buNone/>
                </a:pPr>
                <a14:m>
                  <m:oMath xmlns:m="http://schemas.openxmlformats.org/officeDocument/2006/math">
                    <m:f>
                      <m:fPr>
                        <m:ctrlPr>
                          <a:rPr lang="en-US" sz="2000" i="1" smtClean="0">
                            <a:solidFill>
                              <a:srgbClr val="7030A0"/>
                            </a:solidFill>
                            <a:latin typeface="Cambria Math" panose="02040503050406030204" pitchFamily="18" charset="0"/>
                            <a:cs typeface="Times New Roman" pitchFamily="18" charset="0"/>
                          </a:rPr>
                        </m:ctrlPr>
                      </m:fPr>
                      <m:num>
                        <m:r>
                          <a:rPr lang="en-US" sz="2000" b="0" i="1" smtClean="0">
                            <a:solidFill>
                              <a:srgbClr val="7030A0"/>
                            </a:solidFill>
                            <a:latin typeface="Cambria Math"/>
                            <a:cs typeface="Times New Roman" pitchFamily="18" charset="0"/>
                          </a:rPr>
                          <m:t>𝑉</m:t>
                        </m:r>
                        <m:r>
                          <a:rPr lang="en-US" sz="2000" b="0" i="1" smtClean="0">
                            <a:solidFill>
                              <a:srgbClr val="7030A0"/>
                            </a:solidFill>
                            <a:latin typeface="Cambria Math"/>
                            <a:cs typeface="Times New Roman" pitchFamily="18" charset="0"/>
                          </a:rPr>
                          <m:t>1</m:t>
                        </m:r>
                      </m:num>
                      <m:den>
                        <m:r>
                          <a:rPr lang="en-US" sz="2000" b="0" i="1" smtClean="0">
                            <a:solidFill>
                              <a:srgbClr val="7030A0"/>
                            </a:solidFill>
                            <a:latin typeface="Cambria Math"/>
                            <a:cs typeface="Times New Roman" pitchFamily="18" charset="0"/>
                          </a:rPr>
                          <m:t>𝑅</m:t>
                        </m:r>
                        <m:r>
                          <a:rPr lang="en-US" sz="2000" b="0" i="1" smtClean="0">
                            <a:solidFill>
                              <a:srgbClr val="7030A0"/>
                            </a:solidFill>
                            <a:latin typeface="Cambria Math"/>
                            <a:cs typeface="Times New Roman" pitchFamily="18" charset="0"/>
                          </a:rPr>
                          <m:t>1</m:t>
                        </m:r>
                      </m:den>
                    </m:f>
                    <m:r>
                      <a:rPr lang="en-US" sz="2000" b="0" i="1" smtClean="0">
                        <a:solidFill>
                          <a:srgbClr val="7030A0"/>
                        </a:solidFill>
                        <a:latin typeface="Cambria Math"/>
                        <a:cs typeface="Times New Roman" pitchFamily="18" charset="0"/>
                      </a:rPr>
                      <m:t>+</m:t>
                    </m:r>
                  </m:oMath>
                </a14:m>
                <a:r>
                  <a:rPr lang="en-US" sz="2000" dirty="0">
                    <a:solidFill>
                      <a:srgbClr val="7030A0"/>
                    </a:solidFill>
                    <a:cs typeface="Times New Roman" pitchFamily="18" charset="0"/>
                  </a:rPr>
                  <a:t> </a:t>
                </a:r>
                <a14:m>
                  <m:oMath xmlns:m="http://schemas.openxmlformats.org/officeDocument/2006/math">
                    <m:f>
                      <m:fPr>
                        <m:ctrlPr>
                          <a:rPr lang="en-US" sz="2000" i="1" smtClean="0">
                            <a:solidFill>
                              <a:srgbClr val="7030A0"/>
                            </a:solidFill>
                            <a:latin typeface="Cambria Math" panose="02040503050406030204" pitchFamily="18" charset="0"/>
                            <a:cs typeface="Times New Roman" pitchFamily="18" charset="0"/>
                          </a:rPr>
                        </m:ctrlPr>
                      </m:fPr>
                      <m:num>
                        <m:r>
                          <a:rPr lang="en-US" sz="2000" b="0" i="1" smtClean="0">
                            <a:solidFill>
                              <a:srgbClr val="7030A0"/>
                            </a:solidFill>
                            <a:latin typeface="Cambria Math"/>
                            <a:cs typeface="Times New Roman" pitchFamily="18" charset="0"/>
                          </a:rPr>
                          <m:t>𝑉</m:t>
                        </m:r>
                        <m:r>
                          <a:rPr lang="en-US" sz="2000" b="0" i="1" smtClean="0">
                            <a:solidFill>
                              <a:srgbClr val="7030A0"/>
                            </a:solidFill>
                            <a:latin typeface="Cambria Math"/>
                            <a:cs typeface="Times New Roman" pitchFamily="18" charset="0"/>
                          </a:rPr>
                          <m:t>2</m:t>
                        </m:r>
                      </m:num>
                      <m:den>
                        <m:r>
                          <a:rPr lang="en-US" sz="2000" b="0" i="1" smtClean="0">
                            <a:solidFill>
                              <a:srgbClr val="7030A0"/>
                            </a:solidFill>
                            <a:latin typeface="Cambria Math"/>
                            <a:cs typeface="Times New Roman" pitchFamily="18" charset="0"/>
                          </a:rPr>
                          <m:t>𝑅</m:t>
                        </m:r>
                        <m:r>
                          <a:rPr lang="en-US" sz="2000" b="0" i="1" smtClean="0">
                            <a:solidFill>
                              <a:srgbClr val="7030A0"/>
                            </a:solidFill>
                            <a:latin typeface="Cambria Math"/>
                            <a:cs typeface="Times New Roman" pitchFamily="18" charset="0"/>
                          </a:rPr>
                          <m:t>2</m:t>
                        </m:r>
                      </m:den>
                    </m:f>
                    <m:r>
                      <a:rPr lang="en-US" sz="2000" b="0" i="1" smtClean="0">
                        <a:solidFill>
                          <a:srgbClr val="7030A0"/>
                        </a:solidFill>
                        <a:latin typeface="Cambria Math"/>
                        <a:cs typeface="Times New Roman" pitchFamily="18" charset="0"/>
                      </a:rPr>
                      <m:t>+</m:t>
                    </m:r>
                  </m:oMath>
                </a14:m>
                <a:r>
                  <a:rPr lang="en-US" sz="2000" dirty="0">
                    <a:solidFill>
                      <a:srgbClr val="7030A0"/>
                    </a:solidFill>
                    <a:cs typeface="Times New Roman" pitchFamily="18" charset="0"/>
                  </a:rPr>
                  <a:t> </a:t>
                </a:r>
                <a14:m>
                  <m:oMath xmlns:m="http://schemas.openxmlformats.org/officeDocument/2006/math">
                    <m:f>
                      <m:fPr>
                        <m:ctrlPr>
                          <a:rPr lang="en-US" sz="2000" i="1" smtClean="0">
                            <a:solidFill>
                              <a:srgbClr val="7030A0"/>
                            </a:solidFill>
                            <a:latin typeface="Cambria Math" panose="02040503050406030204" pitchFamily="18" charset="0"/>
                            <a:cs typeface="Times New Roman" pitchFamily="18" charset="0"/>
                          </a:rPr>
                        </m:ctrlPr>
                      </m:fPr>
                      <m:num>
                        <m:r>
                          <a:rPr lang="en-US" sz="2000" b="0" i="1" smtClean="0">
                            <a:solidFill>
                              <a:srgbClr val="7030A0"/>
                            </a:solidFill>
                            <a:latin typeface="Cambria Math"/>
                            <a:cs typeface="Times New Roman" pitchFamily="18" charset="0"/>
                          </a:rPr>
                          <m:t>𝑉</m:t>
                        </m:r>
                        <m:r>
                          <a:rPr lang="en-US" sz="2000" b="0" i="1" smtClean="0">
                            <a:solidFill>
                              <a:srgbClr val="7030A0"/>
                            </a:solidFill>
                            <a:latin typeface="Cambria Math"/>
                            <a:cs typeface="Times New Roman" pitchFamily="18" charset="0"/>
                          </a:rPr>
                          <m:t>3</m:t>
                        </m:r>
                      </m:num>
                      <m:den>
                        <m:r>
                          <a:rPr lang="en-US" sz="2000" b="0" i="1" smtClean="0">
                            <a:solidFill>
                              <a:srgbClr val="7030A0"/>
                            </a:solidFill>
                            <a:latin typeface="Cambria Math"/>
                            <a:cs typeface="Times New Roman" pitchFamily="18" charset="0"/>
                          </a:rPr>
                          <m:t>𝑅</m:t>
                        </m:r>
                        <m:r>
                          <a:rPr lang="en-US" sz="2000" b="0" i="1" smtClean="0">
                            <a:solidFill>
                              <a:srgbClr val="7030A0"/>
                            </a:solidFill>
                            <a:latin typeface="Cambria Math"/>
                            <a:cs typeface="Times New Roman" pitchFamily="18" charset="0"/>
                          </a:rPr>
                          <m:t>3</m:t>
                        </m:r>
                      </m:den>
                    </m:f>
                    <m:r>
                      <a:rPr lang="en-US" sz="2000" b="0" i="1" smtClean="0">
                        <a:solidFill>
                          <a:srgbClr val="7030A0"/>
                        </a:solidFill>
                        <a:latin typeface="Cambria Math"/>
                        <a:cs typeface="Times New Roman" pitchFamily="18" charset="0"/>
                      </a:rPr>
                      <m:t>+</m:t>
                    </m:r>
                  </m:oMath>
                </a14:m>
                <a:r>
                  <a:rPr lang="en-US" sz="2000" dirty="0">
                    <a:solidFill>
                      <a:srgbClr val="7030A0"/>
                    </a:solidFill>
                    <a:cs typeface="Times New Roman" pitchFamily="18" charset="0"/>
                  </a:rPr>
                  <a:t> </a:t>
                </a:r>
                <a14:m>
                  <m:oMath xmlns:m="http://schemas.openxmlformats.org/officeDocument/2006/math">
                    <m:f>
                      <m:fPr>
                        <m:ctrlPr>
                          <a:rPr lang="en-US" sz="2000" i="1" smtClean="0">
                            <a:solidFill>
                              <a:srgbClr val="7030A0"/>
                            </a:solidFill>
                            <a:latin typeface="Cambria Math" panose="02040503050406030204" pitchFamily="18" charset="0"/>
                            <a:cs typeface="Times New Roman" pitchFamily="18" charset="0"/>
                          </a:rPr>
                        </m:ctrlPr>
                      </m:fPr>
                      <m:num>
                        <m:r>
                          <a:rPr lang="en-US" sz="2000" b="0" i="1" smtClean="0">
                            <a:solidFill>
                              <a:srgbClr val="7030A0"/>
                            </a:solidFill>
                            <a:latin typeface="Cambria Math"/>
                            <a:cs typeface="Times New Roman" pitchFamily="18" charset="0"/>
                          </a:rPr>
                          <m:t>𝑉</m:t>
                        </m:r>
                        <m:r>
                          <a:rPr lang="en-US" sz="2000" b="0" i="1" smtClean="0">
                            <a:solidFill>
                              <a:srgbClr val="7030A0"/>
                            </a:solidFill>
                            <a:latin typeface="Cambria Math"/>
                            <a:cs typeface="Times New Roman" pitchFamily="18" charset="0"/>
                          </a:rPr>
                          <m:t>0</m:t>
                        </m:r>
                      </m:num>
                      <m:den>
                        <m:r>
                          <a:rPr lang="en-US" sz="2000" b="0" i="1" smtClean="0">
                            <a:solidFill>
                              <a:srgbClr val="7030A0"/>
                            </a:solidFill>
                            <a:latin typeface="Cambria Math"/>
                            <a:cs typeface="Times New Roman" pitchFamily="18" charset="0"/>
                          </a:rPr>
                          <m:t>𝑅𝑓</m:t>
                        </m:r>
                      </m:den>
                    </m:f>
                    <m:r>
                      <a:rPr lang="en-US" sz="2000" b="0" i="1" smtClean="0">
                        <a:solidFill>
                          <a:srgbClr val="7030A0"/>
                        </a:solidFill>
                        <a:latin typeface="Cambria Math"/>
                        <a:cs typeface="Times New Roman" pitchFamily="18" charset="0"/>
                      </a:rPr>
                      <m:t>=0</m:t>
                    </m:r>
                  </m:oMath>
                </a14:m>
                <a:endParaRPr lang="en-US" sz="2000" dirty="0">
                  <a:solidFill>
                    <a:srgbClr val="7030A0"/>
                  </a:solidFill>
                  <a:latin typeface="Times New Roman" pitchFamily="18" charset="0"/>
                  <a:cs typeface="Times New Roman" pitchFamily="18" charset="0"/>
                </a:endParaRPr>
              </a:p>
              <a:p>
                <a:pPr marL="0" indent="0" algn="ctr">
                  <a:buNone/>
                </a:pPr>
                <a:r>
                  <a:rPr lang="en-US" sz="2000" dirty="0">
                    <a:solidFill>
                      <a:srgbClr val="7030A0"/>
                    </a:solidFill>
                    <a:latin typeface="Times New Roman" pitchFamily="18" charset="0"/>
                    <a:cs typeface="Times New Roman" pitchFamily="18" charset="0"/>
                  </a:rPr>
                  <a:t>V</a:t>
                </a:r>
                <a:r>
                  <a:rPr lang="en-US" sz="2000" baseline="-25000" dirty="0">
                    <a:solidFill>
                      <a:srgbClr val="7030A0"/>
                    </a:solidFill>
                    <a:latin typeface="Times New Roman" pitchFamily="18" charset="0"/>
                    <a:cs typeface="Times New Roman" pitchFamily="18" charset="0"/>
                  </a:rPr>
                  <a:t>O </a:t>
                </a:r>
                <a:r>
                  <a:rPr lang="en-US" sz="2000" dirty="0">
                    <a:solidFill>
                      <a:srgbClr val="7030A0"/>
                    </a:solidFill>
                    <a:latin typeface="Times New Roman" pitchFamily="18" charset="0"/>
                    <a:cs typeface="Times New Roman" pitchFamily="18" charset="0"/>
                  </a:rPr>
                  <a:t>= </a:t>
                </a:r>
                <a14:m>
                  <m:oMath xmlns:m="http://schemas.openxmlformats.org/officeDocument/2006/math">
                    <m:r>
                      <a:rPr lang="en-US" sz="2000" i="1" smtClean="0">
                        <a:solidFill>
                          <a:srgbClr val="7030A0"/>
                        </a:solidFill>
                        <a:latin typeface="Cambria Math"/>
                        <a:ea typeface="Cambria Math"/>
                        <a:cs typeface="Times New Roman" pitchFamily="18" charset="0"/>
                      </a:rPr>
                      <m:t>−</m:t>
                    </m:r>
                    <m:r>
                      <a:rPr lang="en-US" sz="2000" b="0" i="1" smtClean="0">
                        <a:solidFill>
                          <a:srgbClr val="7030A0"/>
                        </a:solidFill>
                        <a:latin typeface="Cambria Math"/>
                        <a:ea typeface="Cambria Math"/>
                        <a:cs typeface="Times New Roman" pitchFamily="18" charset="0"/>
                      </a:rPr>
                      <m:t>(</m:t>
                    </m:r>
                    <m:f>
                      <m:fPr>
                        <m:ctrlPr>
                          <a:rPr lang="en-US" sz="2000" b="0" i="1" smtClean="0">
                            <a:solidFill>
                              <a:srgbClr val="7030A0"/>
                            </a:solidFill>
                            <a:latin typeface="Cambria Math" panose="02040503050406030204" pitchFamily="18" charset="0"/>
                            <a:ea typeface="Cambria Math"/>
                            <a:cs typeface="Times New Roman" pitchFamily="18" charset="0"/>
                          </a:rPr>
                        </m:ctrlPr>
                      </m:fPr>
                      <m:num>
                        <m:r>
                          <a:rPr lang="en-US" sz="2000" b="0" i="1" smtClean="0">
                            <a:solidFill>
                              <a:srgbClr val="7030A0"/>
                            </a:solidFill>
                            <a:latin typeface="Cambria Math"/>
                            <a:ea typeface="Cambria Math"/>
                            <a:cs typeface="Times New Roman" pitchFamily="18" charset="0"/>
                          </a:rPr>
                          <m:t>𝑅𝑓</m:t>
                        </m:r>
                      </m:num>
                      <m:den>
                        <m:r>
                          <a:rPr lang="en-US" sz="2000" b="0" i="1" smtClean="0">
                            <a:solidFill>
                              <a:srgbClr val="7030A0"/>
                            </a:solidFill>
                            <a:latin typeface="Cambria Math"/>
                            <a:ea typeface="Cambria Math"/>
                            <a:cs typeface="Times New Roman" pitchFamily="18" charset="0"/>
                          </a:rPr>
                          <m:t>𝑅</m:t>
                        </m:r>
                        <m:r>
                          <a:rPr lang="en-US" sz="2000" b="0" i="1" smtClean="0">
                            <a:solidFill>
                              <a:srgbClr val="7030A0"/>
                            </a:solidFill>
                            <a:latin typeface="Cambria Math"/>
                            <a:ea typeface="Cambria Math"/>
                            <a:cs typeface="Times New Roman" pitchFamily="18" charset="0"/>
                          </a:rPr>
                          <m:t>1</m:t>
                        </m:r>
                      </m:den>
                    </m:f>
                    <m:r>
                      <a:rPr lang="en-US" sz="2000" b="0" i="1" smtClean="0">
                        <a:solidFill>
                          <a:srgbClr val="7030A0"/>
                        </a:solidFill>
                        <a:latin typeface="Cambria Math"/>
                        <a:ea typeface="Cambria Math"/>
                        <a:cs typeface="Times New Roman" pitchFamily="18" charset="0"/>
                      </a:rPr>
                      <m:t>𝑉</m:t>
                    </m:r>
                    <m:r>
                      <a:rPr lang="en-US" sz="2000" b="0" i="1" baseline="-25000" smtClean="0">
                        <a:solidFill>
                          <a:srgbClr val="7030A0"/>
                        </a:solidFill>
                        <a:latin typeface="Cambria Math"/>
                        <a:ea typeface="Cambria Math"/>
                        <a:cs typeface="Times New Roman" pitchFamily="18" charset="0"/>
                      </a:rPr>
                      <m:t>1</m:t>
                    </m:r>
                    <m:r>
                      <a:rPr lang="en-US" sz="2000" b="0" i="1" smtClean="0">
                        <a:solidFill>
                          <a:srgbClr val="7030A0"/>
                        </a:solidFill>
                        <a:latin typeface="Cambria Math"/>
                        <a:ea typeface="Cambria Math"/>
                        <a:cs typeface="Times New Roman" pitchFamily="18" charset="0"/>
                      </a:rPr>
                      <m:t> </m:t>
                    </m:r>
                  </m:oMath>
                </a14:m>
                <a:r>
                  <a:rPr lang="en-US" sz="2000" dirty="0">
                    <a:solidFill>
                      <a:srgbClr val="7030A0"/>
                    </a:solidFill>
                    <a:latin typeface="Times New Roman" pitchFamily="18" charset="0"/>
                    <a:cs typeface="Times New Roman" pitchFamily="18" charset="0"/>
                  </a:rPr>
                  <a:t>+</a:t>
                </a:r>
                <a14:m>
                  <m:oMath xmlns:m="http://schemas.openxmlformats.org/officeDocument/2006/math">
                    <m:f>
                      <m:fPr>
                        <m:ctrlPr>
                          <a:rPr lang="en-US" sz="2000" b="0" i="1" smtClean="0">
                            <a:solidFill>
                              <a:srgbClr val="7030A0"/>
                            </a:solidFill>
                            <a:latin typeface="Cambria Math" panose="02040503050406030204" pitchFamily="18" charset="0"/>
                            <a:ea typeface="Cambria Math"/>
                            <a:cs typeface="Times New Roman" pitchFamily="18" charset="0"/>
                          </a:rPr>
                        </m:ctrlPr>
                      </m:fPr>
                      <m:num>
                        <m:r>
                          <a:rPr lang="en-US" sz="2000" b="0" i="1" smtClean="0">
                            <a:solidFill>
                              <a:srgbClr val="7030A0"/>
                            </a:solidFill>
                            <a:latin typeface="Cambria Math"/>
                            <a:ea typeface="Cambria Math"/>
                            <a:cs typeface="Times New Roman" pitchFamily="18" charset="0"/>
                          </a:rPr>
                          <m:t>𝑅𝑓</m:t>
                        </m:r>
                      </m:num>
                      <m:den>
                        <m:r>
                          <a:rPr lang="en-US" sz="2000" b="0" i="1" smtClean="0">
                            <a:solidFill>
                              <a:srgbClr val="7030A0"/>
                            </a:solidFill>
                            <a:latin typeface="Cambria Math"/>
                            <a:ea typeface="Cambria Math"/>
                            <a:cs typeface="Times New Roman" pitchFamily="18" charset="0"/>
                          </a:rPr>
                          <m:t>𝑅</m:t>
                        </m:r>
                        <m:r>
                          <a:rPr lang="en-US" sz="2000" b="0" i="1" smtClean="0">
                            <a:solidFill>
                              <a:srgbClr val="7030A0"/>
                            </a:solidFill>
                            <a:latin typeface="Cambria Math"/>
                            <a:ea typeface="Cambria Math"/>
                            <a:cs typeface="Times New Roman" pitchFamily="18" charset="0"/>
                          </a:rPr>
                          <m:t>2</m:t>
                        </m:r>
                      </m:den>
                    </m:f>
                    <m:r>
                      <a:rPr lang="en-US" sz="2000" b="0" i="1" smtClean="0">
                        <a:solidFill>
                          <a:srgbClr val="7030A0"/>
                        </a:solidFill>
                        <a:latin typeface="Cambria Math"/>
                        <a:ea typeface="Cambria Math"/>
                        <a:cs typeface="Times New Roman" pitchFamily="18" charset="0"/>
                      </a:rPr>
                      <m:t>𝑉</m:t>
                    </m:r>
                    <m:r>
                      <a:rPr lang="en-US" sz="2000" b="0" i="1" baseline="-25000" smtClean="0">
                        <a:solidFill>
                          <a:srgbClr val="7030A0"/>
                        </a:solidFill>
                        <a:latin typeface="Cambria Math"/>
                        <a:ea typeface="Cambria Math"/>
                        <a:cs typeface="Times New Roman" pitchFamily="18" charset="0"/>
                      </a:rPr>
                      <m:t>2</m:t>
                    </m:r>
                    <m:r>
                      <a:rPr lang="en-US" sz="2000" b="0" i="1" smtClean="0">
                        <a:solidFill>
                          <a:srgbClr val="7030A0"/>
                        </a:solidFill>
                        <a:latin typeface="Cambria Math"/>
                        <a:ea typeface="Cambria Math"/>
                        <a:cs typeface="Times New Roman" pitchFamily="18" charset="0"/>
                      </a:rPr>
                      <m:t> </m:t>
                    </m:r>
                  </m:oMath>
                </a14:m>
                <a:r>
                  <a:rPr lang="en-US" sz="2000" dirty="0">
                    <a:solidFill>
                      <a:srgbClr val="7030A0"/>
                    </a:solidFill>
                    <a:latin typeface="Times New Roman" pitchFamily="18" charset="0"/>
                    <a:cs typeface="Times New Roman" pitchFamily="18" charset="0"/>
                  </a:rPr>
                  <a:t>+</a:t>
                </a:r>
                <a14:m>
                  <m:oMath xmlns:m="http://schemas.openxmlformats.org/officeDocument/2006/math">
                    <m:f>
                      <m:fPr>
                        <m:ctrlPr>
                          <a:rPr lang="en-US" sz="2000" b="0" i="1" smtClean="0">
                            <a:solidFill>
                              <a:srgbClr val="7030A0"/>
                            </a:solidFill>
                            <a:latin typeface="Cambria Math" panose="02040503050406030204" pitchFamily="18" charset="0"/>
                            <a:ea typeface="Cambria Math"/>
                            <a:cs typeface="Times New Roman" pitchFamily="18" charset="0"/>
                          </a:rPr>
                        </m:ctrlPr>
                      </m:fPr>
                      <m:num>
                        <m:r>
                          <a:rPr lang="en-US" sz="2000" b="0" i="1" smtClean="0">
                            <a:solidFill>
                              <a:srgbClr val="7030A0"/>
                            </a:solidFill>
                            <a:latin typeface="Cambria Math"/>
                            <a:ea typeface="Cambria Math"/>
                            <a:cs typeface="Times New Roman" pitchFamily="18" charset="0"/>
                          </a:rPr>
                          <m:t>𝑅𝑓</m:t>
                        </m:r>
                      </m:num>
                      <m:den>
                        <m:r>
                          <a:rPr lang="en-US" sz="2000" b="0" i="1" smtClean="0">
                            <a:solidFill>
                              <a:srgbClr val="7030A0"/>
                            </a:solidFill>
                            <a:latin typeface="Cambria Math"/>
                            <a:ea typeface="Cambria Math"/>
                            <a:cs typeface="Times New Roman" pitchFamily="18" charset="0"/>
                          </a:rPr>
                          <m:t>𝑅</m:t>
                        </m:r>
                        <m:r>
                          <a:rPr lang="en-US" sz="2000" b="0" i="1" smtClean="0">
                            <a:solidFill>
                              <a:srgbClr val="7030A0"/>
                            </a:solidFill>
                            <a:latin typeface="Cambria Math"/>
                            <a:ea typeface="Cambria Math"/>
                            <a:cs typeface="Times New Roman" pitchFamily="18" charset="0"/>
                          </a:rPr>
                          <m:t>3</m:t>
                        </m:r>
                      </m:den>
                    </m:f>
                    <m:r>
                      <a:rPr lang="en-US" sz="2000" b="0" i="1" smtClean="0">
                        <a:solidFill>
                          <a:srgbClr val="7030A0"/>
                        </a:solidFill>
                        <a:latin typeface="Cambria Math"/>
                        <a:ea typeface="Cambria Math"/>
                        <a:cs typeface="Times New Roman" pitchFamily="18" charset="0"/>
                      </a:rPr>
                      <m:t>𝑉</m:t>
                    </m:r>
                    <m:r>
                      <a:rPr lang="en-US" sz="2000" b="0" i="1" baseline="-25000" smtClean="0">
                        <a:solidFill>
                          <a:srgbClr val="7030A0"/>
                        </a:solidFill>
                        <a:latin typeface="Cambria Math"/>
                        <a:ea typeface="Cambria Math"/>
                        <a:cs typeface="Times New Roman" pitchFamily="18" charset="0"/>
                      </a:rPr>
                      <m:t>3</m:t>
                    </m:r>
                    <m:r>
                      <a:rPr lang="en-US" sz="2000" b="0" i="1" smtClean="0">
                        <a:solidFill>
                          <a:srgbClr val="7030A0"/>
                        </a:solidFill>
                        <a:latin typeface="Cambria Math"/>
                        <a:ea typeface="Cambria Math"/>
                        <a:cs typeface="Times New Roman" pitchFamily="18" charset="0"/>
                      </a:rPr>
                      <m:t> </m:t>
                    </m:r>
                  </m:oMath>
                </a14:m>
                <a:r>
                  <a:rPr lang="en-US" sz="2000" dirty="0">
                    <a:solidFill>
                      <a:srgbClr val="7030A0"/>
                    </a:solidFill>
                    <a:latin typeface="Times New Roman" pitchFamily="18" charset="0"/>
                    <a:cs typeface="Times New Roman" pitchFamily="18" charset="0"/>
                  </a:rPr>
                  <a:t>)</a:t>
                </a:r>
              </a:p>
              <a:p>
                <a:pPr marL="0" indent="0">
                  <a:buNone/>
                </a:pPr>
                <a:r>
                  <a:rPr lang="en-US" sz="2000" dirty="0">
                    <a:solidFill>
                      <a:srgbClr val="7030A0"/>
                    </a:solidFill>
                    <a:latin typeface="Times New Roman" pitchFamily="18" charset="0"/>
                    <a:cs typeface="Times New Roman" pitchFamily="18" charset="0"/>
                  </a:rPr>
                  <a:t>Thus the output is an inverted, weighted sum of the inputs. In special case, when R1 = R2 = R3 = R</a:t>
                </a:r>
                <a:r>
                  <a:rPr lang="en-US" sz="2000" baseline="-25000" dirty="0">
                    <a:solidFill>
                      <a:srgbClr val="7030A0"/>
                    </a:solidFill>
                    <a:latin typeface="Times New Roman" pitchFamily="18" charset="0"/>
                    <a:cs typeface="Times New Roman" pitchFamily="18" charset="0"/>
                  </a:rPr>
                  <a:t>f </a:t>
                </a:r>
                <a:r>
                  <a:rPr lang="en-US" sz="2000" dirty="0">
                    <a:solidFill>
                      <a:srgbClr val="7030A0"/>
                    </a:solidFill>
                    <a:latin typeface="Times New Roman" pitchFamily="18" charset="0"/>
                    <a:cs typeface="Times New Roman" pitchFamily="18" charset="0"/>
                  </a:rPr>
                  <a:t>. We have</a:t>
                </a:r>
              </a:p>
              <a:p>
                <a:pPr marL="0" indent="0" algn="ctr">
                  <a:buNone/>
                </a:pPr>
                <a:r>
                  <a:rPr lang="en-US" sz="2000" dirty="0">
                    <a:solidFill>
                      <a:srgbClr val="7030A0"/>
                    </a:solidFill>
                    <a:latin typeface="Times New Roman" pitchFamily="18" charset="0"/>
                    <a:cs typeface="Times New Roman" pitchFamily="18" charset="0"/>
                  </a:rPr>
                  <a:t>V</a:t>
                </a:r>
                <a:r>
                  <a:rPr lang="en-US" sz="2000" baseline="-25000" dirty="0">
                    <a:solidFill>
                      <a:srgbClr val="7030A0"/>
                    </a:solidFill>
                    <a:latin typeface="Times New Roman" pitchFamily="18" charset="0"/>
                    <a:cs typeface="Times New Roman" pitchFamily="18" charset="0"/>
                  </a:rPr>
                  <a:t>O </a:t>
                </a:r>
                <a:r>
                  <a:rPr lang="en-US" sz="2000" dirty="0">
                    <a:solidFill>
                      <a:srgbClr val="7030A0"/>
                    </a:solidFill>
                    <a:latin typeface="Times New Roman" pitchFamily="18" charset="0"/>
                    <a:cs typeface="Times New Roman" pitchFamily="18" charset="0"/>
                  </a:rPr>
                  <a:t>= </a:t>
                </a:r>
                <a14:m>
                  <m:oMath xmlns:m="http://schemas.openxmlformats.org/officeDocument/2006/math">
                    <m:r>
                      <a:rPr lang="en-US" sz="2000" i="1" smtClean="0">
                        <a:solidFill>
                          <a:srgbClr val="7030A0"/>
                        </a:solidFill>
                        <a:latin typeface="Cambria Math"/>
                        <a:ea typeface="Cambria Math"/>
                        <a:cs typeface="Times New Roman" pitchFamily="18" charset="0"/>
                      </a:rPr>
                      <m:t>−</m:t>
                    </m:r>
                    <m:r>
                      <a:rPr lang="en-US" sz="2000" b="0" i="1" smtClean="0">
                        <a:solidFill>
                          <a:srgbClr val="7030A0"/>
                        </a:solidFill>
                        <a:latin typeface="Cambria Math"/>
                        <a:ea typeface="Cambria Math"/>
                        <a:cs typeface="Times New Roman" pitchFamily="18" charset="0"/>
                      </a:rPr>
                      <m:t>(</m:t>
                    </m:r>
                    <m:r>
                      <a:rPr lang="en-US" sz="2000" b="0" i="1" smtClean="0">
                        <a:solidFill>
                          <a:srgbClr val="7030A0"/>
                        </a:solidFill>
                        <a:latin typeface="Cambria Math"/>
                        <a:ea typeface="Cambria Math"/>
                        <a:cs typeface="Times New Roman" pitchFamily="18" charset="0"/>
                      </a:rPr>
                      <m:t>𝑉</m:t>
                    </m:r>
                    <m:r>
                      <a:rPr lang="en-US" sz="2000" b="0" i="1" baseline="-25000" smtClean="0">
                        <a:solidFill>
                          <a:srgbClr val="7030A0"/>
                        </a:solidFill>
                        <a:latin typeface="Cambria Math"/>
                        <a:ea typeface="Cambria Math"/>
                        <a:cs typeface="Times New Roman" pitchFamily="18" charset="0"/>
                      </a:rPr>
                      <m:t>1</m:t>
                    </m:r>
                    <m:r>
                      <a:rPr lang="en-US" sz="2000" b="0" i="1" smtClean="0">
                        <a:solidFill>
                          <a:srgbClr val="7030A0"/>
                        </a:solidFill>
                        <a:latin typeface="Cambria Math"/>
                        <a:ea typeface="Cambria Math"/>
                        <a:cs typeface="Times New Roman" pitchFamily="18" charset="0"/>
                      </a:rPr>
                      <m:t> </m:t>
                    </m:r>
                  </m:oMath>
                </a14:m>
                <a:r>
                  <a:rPr lang="en-US" sz="2000" dirty="0">
                    <a:solidFill>
                      <a:srgbClr val="7030A0"/>
                    </a:solidFill>
                    <a:latin typeface="Times New Roman" pitchFamily="18" charset="0"/>
                    <a:cs typeface="Times New Roman" pitchFamily="18" charset="0"/>
                  </a:rPr>
                  <a:t>+</a:t>
                </a:r>
                <a14:m>
                  <m:oMath xmlns:m="http://schemas.openxmlformats.org/officeDocument/2006/math">
                    <m:r>
                      <a:rPr lang="en-US" sz="2000" b="0" i="1" smtClean="0">
                        <a:solidFill>
                          <a:srgbClr val="7030A0"/>
                        </a:solidFill>
                        <a:latin typeface="Cambria Math"/>
                        <a:ea typeface="Cambria Math"/>
                        <a:cs typeface="Times New Roman" pitchFamily="18" charset="0"/>
                      </a:rPr>
                      <m:t>𝑉</m:t>
                    </m:r>
                    <m:r>
                      <a:rPr lang="en-US" sz="2000" b="0" i="1" baseline="-25000" smtClean="0">
                        <a:solidFill>
                          <a:srgbClr val="7030A0"/>
                        </a:solidFill>
                        <a:latin typeface="Cambria Math"/>
                        <a:ea typeface="Cambria Math"/>
                        <a:cs typeface="Times New Roman" pitchFamily="18" charset="0"/>
                      </a:rPr>
                      <m:t>2</m:t>
                    </m:r>
                    <m:r>
                      <a:rPr lang="en-US" sz="2000" b="0" i="1" smtClean="0">
                        <a:solidFill>
                          <a:srgbClr val="7030A0"/>
                        </a:solidFill>
                        <a:latin typeface="Cambria Math"/>
                        <a:ea typeface="Cambria Math"/>
                        <a:cs typeface="Times New Roman" pitchFamily="18" charset="0"/>
                      </a:rPr>
                      <m:t> </m:t>
                    </m:r>
                  </m:oMath>
                </a14:m>
                <a:r>
                  <a:rPr lang="en-US" sz="2000" dirty="0">
                    <a:solidFill>
                      <a:srgbClr val="7030A0"/>
                    </a:solidFill>
                    <a:latin typeface="Times New Roman" pitchFamily="18" charset="0"/>
                    <a:cs typeface="Times New Roman" pitchFamily="18" charset="0"/>
                  </a:rPr>
                  <a:t>+</a:t>
                </a:r>
                <a14:m>
                  <m:oMath xmlns:m="http://schemas.openxmlformats.org/officeDocument/2006/math">
                    <m:r>
                      <a:rPr lang="en-US" sz="2000" b="0" i="1" smtClean="0">
                        <a:solidFill>
                          <a:srgbClr val="7030A0"/>
                        </a:solidFill>
                        <a:latin typeface="Cambria Math"/>
                        <a:ea typeface="Cambria Math"/>
                        <a:cs typeface="Times New Roman" pitchFamily="18" charset="0"/>
                      </a:rPr>
                      <m:t>𝑉</m:t>
                    </m:r>
                    <m:r>
                      <a:rPr lang="en-US" sz="2000" b="0" i="1" baseline="-25000" smtClean="0">
                        <a:solidFill>
                          <a:srgbClr val="7030A0"/>
                        </a:solidFill>
                        <a:latin typeface="Cambria Math"/>
                        <a:ea typeface="Cambria Math"/>
                        <a:cs typeface="Times New Roman" pitchFamily="18" charset="0"/>
                      </a:rPr>
                      <m:t>3</m:t>
                    </m:r>
                    <m:r>
                      <a:rPr lang="en-US" sz="2000" b="0" i="1" smtClean="0">
                        <a:solidFill>
                          <a:srgbClr val="7030A0"/>
                        </a:solidFill>
                        <a:latin typeface="Cambria Math"/>
                        <a:ea typeface="Cambria Math"/>
                        <a:cs typeface="Times New Roman" pitchFamily="18" charset="0"/>
                      </a:rPr>
                      <m:t> </m:t>
                    </m:r>
                  </m:oMath>
                </a14:m>
                <a:r>
                  <a:rPr lang="en-US" sz="2000" dirty="0">
                    <a:solidFill>
                      <a:srgbClr val="7030A0"/>
                    </a:solidFill>
                    <a:latin typeface="Times New Roman" pitchFamily="18" charset="0"/>
                    <a:cs typeface="Times New Roman" pitchFamily="18" charset="0"/>
                  </a:rPr>
                  <a:t>)</a:t>
                </a:r>
              </a:p>
              <a:p>
                <a:pPr marL="0" indent="0" algn="ctr">
                  <a:buNone/>
                </a:pPr>
                <a:r>
                  <a:rPr lang="en-US" sz="2000" dirty="0">
                    <a:solidFill>
                      <a:srgbClr val="7030A0"/>
                    </a:solidFill>
                    <a:latin typeface="Times New Roman" pitchFamily="18" charset="0"/>
                    <a:cs typeface="Times New Roman" pitchFamily="18" charset="0"/>
                  </a:rPr>
                  <a:t>In which case he output V</a:t>
                </a:r>
                <a:r>
                  <a:rPr lang="en-US" sz="2000" baseline="-25000" dirty="0">
                    <a:solidFill>
                      <a:srgbClr val="7030A0"/>
                    </a:solidFill>
                    <a:latin typeface="Times New Roman" pitchFamily="18" charset="0"/>
                    <a:cs typeface="Times New Roman" pitchFamily="18" charset="0"/>
                  </a:rPr>
                  <a:t>O </a:t>
                </a:r>
                <a:r>
                  <a:rPr lang="en-US" sz="2000" dirty="0">
                    <a:solidFill>
                      <a:srgbClr val="7030A0"/>
                    </a:solidFill>
                    <a:latin typeface="Times New Roman" pitchFamily="18" charset="0"/>
                    <a:cs typeface="Times New Roman" pitchFamily="18" charset="0"/>
                  </a:rPr>
                  <a:t>is the inverted sum of the input signals. We may also set </a:t>
                </a:r>
              </a:p>
              <a:p>
                <a:pPr marL="0" indent="0" algn="ctr">
                  <a:buNone/>
                </a:pPr>
                <a:r>
                  <a:rPr lang="en-US" sz="2000" dirty="0">
                    <a:solidFill>
                      <a:srgbClr val="7030A0"/>
                    </a:solidFill>
                    <a:latin typeface="Times New Roman" pitchFamily="18" charset="0"/>
                    <a:cs typeface="Times New Roman" pitchFamily="18" charset="0"/>
                  </a:rPr>
                  <a:t>R1 = R2 = R3 = 3R</a:t>
                </a:r>
                <a:r>
                  <a:rPr lang="en-US" sz="2000" baseline="-25000" dirty="0">
                    <a:solidFill>
                      <a:srgbClr val="7030A0"/>
                    </a:solidFill>
                    <a:latin typeface="Times New Roman" pitchFamily="18" charset="0"/>
                    <a:cs typeface="Times New Roman" pitchFamily="18" charset="0"/>
                  </a:rPr>
                  <a:t>f</a:t>
                </a:r>
              </a:p>
              <a:p>
                <a:pPr marL="0" indent="0">
                  <a:buNone/>
                </a:pPr>
                <a:r>
                  <a:rPr lang="en-US" sz="2000" dirty="0">
                    <a:solidFill>
                      <a:srgbClr val="7030A0"/>
                    </a:solidFill>
                    <a:latin typeface="Times New Roman" pitchFamily="18" charset="0"/>
                    <a:cs typeface="Times New Roman" pitchFamily="18" charset="0"/>
                  </a:rPr>
                  <a:t>In which case</a:t>
                </a:r>
              </a:p>
              <a:p>
                <a:pPr marL="0" indent="0" algn="ctr">
                  <a:buNone/>
                </a:pPr>
                <a:r>
                  <a:rPr lang="en-US" sz="2000" dirty="0">
                    <a:solidFill>
                      <a:srgbClr val="7030A0"/>
                    </a:solidFill>
                    <a:latin typeface="Times New Roman" pitchFamily="18" charset="0"/>
                    <a:cs typeface="Times New Roman" pitchFamily="18" charset="0"/>
                  </a:rPr>
                  <a:t>V</a:t>
                </a:r>
                <a:r>
                  <a:rPr lang="en-US" sz="2000" baseline="-25000" dirty="0">
                    <a:solidFill>
                      <a:srgbClr val="7030A0"/>
                    </a:solidFill>
                    <a:latin typeface="Times New Roman" pitchFamily="18" charset="0"/>
                    <a:cs typeface="Times New Roman" pitchFamily="18" charset="0"/>
                  </a:rPr>
                  <a:t>O </a:t>
                </a:r>
                <a:r>
                  <a:rPr lang="en-US" sz="2000" dirty="0">
                    <a:solidFill>
                      <a:srgbClr val="7030A0"/>
                    </a:solidFill>
                    <a:latin typeface="Times New Roman" pitchFamily="18" charset="0"/>
                    <a:cs typeface="Times New Roman" pitchFamily="18" charset="0"/>
                  </a:rPr>
                  <a:t>= </a:t>
                </a:r>
                <a14:m>
                  <m:oMath xmlns:m="http://schemas.openxmlformats.org/officeDocument/2006/math">
                    <m:r>
                      <a:rPr lang="en-US" sz="2000" i="1" smtClean="0">
                        <a:solidFill>
                          <a:srgbClr val="7030A0"/>
                        </a:solidFill>
                        <a:latin typeface="Cambria Math"/>
                        <a:ea typeface="Cambria Math"/>
                        <a:cs typeface="Times New Roman" pitchFamily="18" charset="0"/>
                      </a:rPr>
                      <m:t>−</m:t>
                    </m:r>
                    <m:r>
                      <a:rPr lang="en-US" sz="2000" b="0" i="1" smtClean="0">
                        <a:solidFill>
                          <a:srgbClr val="7030A0"/>
                        </a:solidFill>
                        <a:latin typeface="Cambria Math"/>
                        <a:ea typeface="Cambria Math"/>
                        <a:cs typeface="Times New Roman" pitchFamily="18" charset="0"/>
                      </a:rPr>
                      <m:t>(</m:t>
                    </m:r>
                    <m:f>
                      <m:fPr>
                        <m:ctrlPr>
                          <a:rPr lang="en-US" sz="2000" i="1" smtClean="0">
                            <a:solidFill>
                              <a:srgbClr val="7030A0"/>
                            </a:solidFill>
                            <a:latin typeface="Cambria Math" panose="02040503050406030204" pitchFamily="18" charset="0"/>
                            <a:cs typeface="Times New Roman" pitchFamily="18" charset="0"/>
                          </a:rPr>
                        </m:ctrlPr>
                      </m:fPr>
                      <m:num>
                        <m:r>
                          <a:rPr lang="en-US" sz="2000" b="0" i="1" smtClean="0">
                            <a:solidFill>
                              <a:srgbClr val="7030A0"/>
                            </a:solidFill>
                            <a:latin typeface="Cambria Math"/>
                            <a:ea typeface="Cambria Math"/>
                            <a:cs typeface="Times New Roman" pitchFamily="18" charset="0"/>
                          </a:rPr>
                          <m:t>𝑉</m:t>
                        </m:r>
                        <m:r>
                          <a:rPr lang="en-US" sz="2000" b="0" i="1" baseline="-25000" smtClean="0">
                            <a:solidFill>
                              <a:srgbClr val="7030A0"/>
                            </a:solidFill>
                            <a:latin typeface="Cambria Math"/>
                            <a:ea typeface="Cambria Math"/>
                            <a:cs typeface="Times New Roman" pitchFamily="18" charset="0"/>
                          </a:rPr>
                          <m:t>1</m:t>
                        </m:r>
                        <m:r>
                          <a:rPr lang="en-US" sz="2000" b="0" i="1" smtClean="0">
                            <a:solidFill>
                              <a:srgbClr val="7030A0"/>
                            </a:solidFill>
                            <a:latin typeface="Cambria Math"/>
                            <a:ea typeface="Cambria Math"/>
                            <a:cs typeface="Times New Roman" pitchFamily="18" charset="0"/>
                          </a:rPr>
                          <m:t> </m:t>
                        </m:r>
                        <m:r>
                          <m:rPr>
                            <m:nor/>
                          </m:rPr>
                          <a:rPr lang="en-US" sz="2000" dirty="0" smtClean="0">
                            <a:solidFill>
                              <a:srgbClr val="7030A0"/>
                            </a:solidFill>
                            <a:latin typeface="Times New Roman" pitchFamily="18" charset="0"/>
                            <a:cs typeface="Times New Roman" pitchFamily="18" charset="0"/>
                          </a:rPr>
                          <m:t>+</m:t>
                        </m:r>
                        <m:r>
                          <a:rPr lang="en-US" sz="2000" b="0" i="1" smtClean="0">
                            <a:solidFill>
                              <a:srgbClr val="7030A0"/>
                            </a:solidFill>
                            <a:latin typeface="Cambria Math"/>
                            <a:ea typeface="Cambria Math"/>
                            <a:cs typeface="Times New Roman" pitchFamily="18" charset="0"/>
                          </a:rPr>
                          <m:t>𝑉</m:t>
                        </m:r>
                        <m:r>
                          <a:rPr lang="en-US" sz="2000" b="0" i="1" baseline="-25000" smtClean="0">
                            <a:solidFill>
                              <a:srgbClr val="7030A0"/>
                            </a:solidFill>
                            <a:latin typeface="Cambria Math"/>
                            <a:ea typeface="Cambria Math"/>
                            <a:cs typeface="Times New Roman" pitchFamily="18" charset="0"/>
                          </a:rPr>
                          <m:t>2</m:t>
                        </m:r>
                        <m:r>
                          <a:rPr lang="en-US" sz="2000" b="0" i="1" smtClean="0">
                            <a:solidFill>
                              <a:srgbClr val="7030A0"/>
                            </a:solidFill>
                            <a:latin typeface="Cambria Math"/>
                            <a:ea typeface="Cambria Math"/>
                            <a:cs typeface="Times New Roman" pitchFamily="18" charset="0"/>
                          </a:rPr>
                          <m:t> </m:t>
                        </m:r>
                        <m:r>
                          <m:rPr>
                            <m:nor/>
                          </m:rPr>
                          <a:rPr lang="en-US" sz="2000" dirty="0" smtClean="0">
                            <a:solidFill>
                              <a:srgbClr val="7030A0"/>
                            </a:solidFill>
                            <a:latin typeface="Times New Roman" pitchFamily="18" charset="0"/>
                            <a:cs typeface="Times New Roman" pitchFamily="18" charset="0"/>
                          </a:rPr>
                          <m:t>+</m:t>
                        </m:r>
                        <m:r>
                          <a:rPr lang="en-US" sz="2000" b="0" i="1" smtClean="0">
                            <a:solidFill>
                              <a:srgbClr val="7030A0"/>
                            </a:solidFill>
                            <a:latin typeface="Cambria Math"/>
                            <a:ea typeface="Cambria Math"/>
                            <a:cs typeface="Times New Roman" pitchFamily="18" charset="0"/>
                          </a:rPr>
                          <m:t>𝑉</m:t>
                        </m:r>
                        <m:r>
                          <a:rPr lang="en-US" sz="2000" b="0" i="1" baseline="-25000" smtClean="0">
                            <a:solidFill>
                              <a:srgbClr val="7030A0"/>
                            </a:solidFill>
                            <a:latin typeface="Cambria Math"/>
                            <a:ea typeface="Cambria Math"/>
                            <a:cs typeface="Times New Roman" pitchFamily="18" charset="0"/>
                          </a:rPr>
                          <m:t>3</m:t>
                        </m:r>
                      </m:num>
                      <m:den>
                        <m:r>
                          <a:rPr lang="en-US" sz="2000" b="0" i="1" smtClean="0">
                            <a:solidFill>
                              <a:srgbClr val="7030A0"/>
                            </a:solidFill>
                            <a:latin typeface="Cambria Math"/>
                            <a:cs typeface="Times New Roman" pitchFamily="18" charset="0"/>
                          </a:rPr>
                          <m:t>3</m:t>
                        </m:r>
                      </m:den>
                    </m:f>
                    <m:r>
                      <a:rPr lang="en-US" sz="2000" b="0" i="1" smtClean="0">
                        <a:solidFill>
                          <a:srgbClr val="7030A0"/>
                        </a:solidFill>
                        <a:latin typeface="Cambria Math"/>
                        <a:cs typeface="Times New Roman" pitchFamily="18" charset="0"/>
                      </a:rPr>
                      <m:t>)</m:t>
                    </m:r>
                  </m:oMath>
                </a14:m>
                <a:endParaRPr lang="en-US" sz="2000" dirty="0">
                  <a:solidFill>
                    <a:srgbClr val="7030A0"/>
                  </a:solidFill>
                  <a:latin typeface="Times New Roman" pitchFamily="18" charset="0"/>
                  <a:cs typeface="Times New Roman" pitchFamily="18" charset="0"/>
                </a:endParaRPr>
              </a:p>
              <a:p>
                <a:pPr marL="0" indent="0" algn="ctr">
                  <a:buNone/>
                </a:pPr>
                <a:r>
                  <a:rPr lang="en-US" sz="2000" dirty="0">
                    <a:latin typeface="Times New Roman" pitchFamily="18" charset="0"/>
                    <a:cs typeface="Times New Roman" pitchFamily="18" charset="0"/>
                  </a:rPr>
                  <a:t>Thus the output is the average of he input signals ( inverted ).</a:t>
                </a:r>
                <a:endParaRPr lang="en-US" sz="2000" dirty="0">
                  <a:solidFill>
                    <a:srgbClr val="7030A0"/>
                  </a:solidFill>
                  <a:latin typeface="Times New Roman" pitchFamily="18" charset="0"/>
                  <a:cs typeface="Times New Roman" pitchFamily="18" charset="0"/>
                </a:endParaRPr>
              </a:p>
              <a:p>
                <a:pPr marL="0" indent="0" algn="ctr">
                  <a:buNone/>
                </a:pPr>
                <a:endParaRPr lang="en-US" sz="2000" dirty="0">
                  <a:solidFill>
                    <a:srgbClr val="7030A0"/>
                  </a:solidFill>
                  <a:latin typeface="Times New Roman" pitchFamily="18" charset="0"/>
                  <a:cs typeface="Times New Roman" pitchFamily="18" charset="0"/>
                </a:endParaRPr>
              </a:p>
              <a:p>
                <a:pPr marL="0" indent="0" algn="ctr">
                  <a:buNone/>
                </a:pPr>
                <a:endParaRPr lang="en-US" sz="2000" dirty="0">
                  <a:solidFill>
                    <a:srgbClr val="7030A0"/>
                  </a:solidFill>
                  <a:latin typeface="Times New Roman" pitchFamily="18" charset="0"/>
                  <a:cs typeface="Times New Roman" pitchFamily="18" charset="0"/>
                </a:endParaRPr>
              </a:p>
              <a:p>
                <a:pPr marL="0" indent="0">
                  <a:buNone/>
                </a:pPr>
                <a:endParaRPr lang="en-US" sz="2000" dirty="0">
                  <a:latin typeface="Times New Roman" pitchFamily="18" charset="0"/>
                  <a:cs typeface="Times New Roman" pitchFamily="18" charset="0"/>
                </a:endParaRPr>
              </a:p>
              <a:p>
                <a:pPr marL="0" indent="0">
                  <a:buNone/>
                </a:pPr>
                <a:endParaRPr lang="en-US" sz="2000" dirty="0">
                  <a:latin typeface="Times New Roman" pitchFamily="18" charset="0"/>
                  <a:cs typeface="Times New Roman" pitchFamily="18" charset="0"/>
                </a:endParaRP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0" y="457200"/>
                <a:ext cx="9144000" cy="6400800"/>
              </a:xfrm>
              <a:blipFill rotWithShape="1">
                <a:blip r:embed="rId2"/>
                <a:stretch>
                  <a:fillRect l="-400" t="-952"/>
                </a:stretch>
              </a:blipFill>
            </p:spPr>
            <p:txBody>
              <a:bodyPr/>
              <a:lstStyle/>
              <a:p>
                <a:r>
                  <a:rPr lang="en-US">
                    <a:noFill/>
                  </a:rPr>
                  <a:t> </a:t>
                </a:r>
              </a:p>
            </p:txBody>
          </p:sp>
        </mc:Fallback>
      </mc:AlternateContent>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36434" y="1524000"/>
            <a:ext cx="4628348" cy="27908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TextBox 5"/>
          <p:cNvSpPr txBox="1"/>
          <p:nvPr/>
        </p:nvSpPr>
        <p:spPr>
          <a:xfrm>
            <a:off x="8087092" y="3810000"/>
            <a:ext cx="684803" cy="369332"/>
          </a:xfrm>
          <a:prstGeom prst="rect">
            <a:avLst/>
          </a:prstGeom>
          <a:noFill/>
        </p:spPr>
        <p:txBody>
          <a:bodyPr wrap="none" rtlCol="0">
            <a:spAutoFit/>
          </a:bodyPr>
          <a:lstStyle/>
          <a:p>
            <a:r>
              <a:rPr lang="en-US" dirty="0">
                <a:latin typeface="Times New Roman" pitchFamily="18" charset="0"/>
                <a:cs typeface="Times New Roman" pitchFamily="18" charset="0"/>
              </a:rPr>
              <a:t>Fig-2</a:t>
            </a:r>
          </a:p>
        </p:txBody>
      </p:sp>
    </p:spTree>
    <p:extLst>
      <p:ext uri="{BB962C8B-B14F-4D97-AF65-F5344CB8AC3E}">
        <p14:creationId xmlns:p14="http://schemas.microsoft.com/office/powerpoint/2010/main" val="207039287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152400" y="152400"/>
                <a:ext cx="8991600" cy="5973763"/>
              </a:xfrm>
            </p:spPr>
            <p:txBody>
              <a:bodyPr>
                <a:normAutofit fontScale="92500" lnSpcReduction="20000"/>
              </a:bodyPr>
              <a:lstStyle/>
              <a:p>
                <a:pPr marL="0" indent="0">
                  <a:buNone/>
                </a:pPr>
                <a:r>
                  <a:rPr lang="en-US" sz="2000" dirty="0">
                    <a:latin typeface="Times New Roman" pitchFamily="18" charset="0"/>
                    <a:cs typeface="Times New Roman" pitchFamily="18" charset="0"/>
                  </a:rPr>
                  <a:t> </a:t>
                </a:r>
              </a:p>
              <a:p>
                <a:pPr marL="0" indent="0">
                  <a:buNone/>
                </a:pPr>
                <a:r>
                  <a:rPr lang="en-US" sz="2000" dirty="0">
                    <a:latin typeface="Times New Roman" pitchFamily="18" charset="0"/>
                    <a:cs typeface="Times New Roman" pitchFamily="18" charset="0"/>
                  </a:rPr>
                  <a:t>A summer that gives a non-inverted sum is the</a:t>
                </a:r>
              </a:p>
              <a:p>
                <a:pPr marL="0" indent="0">
                  <a:buNone/>
                </a:pPr>
                <a:r>
                  <a:rPr lang="en-US" sz="2000" dirty="0">
                    <a:latin typeface="Times New Roman" pitchFamily="18" charset="0"/>
                    <a:cs typeface="Times New Roman" pitchFamily="18" charset="0"/>
                  </a:rPr>
                  <a:t>Non-inverting summing amplifier of fig-3. Let</a:t>
                </a:r>
              </a:p>
              <a:p>
                <a:pPr marL="0" indent="0">
                  <a:buNone/>
                </a:pPr>
                <a:r>
                  <a:rPr lang="en-US" sz="2000" dirty="0">
                    <a:latin typeface="Times New Roman" pitchFamily="18" charset="0"/>
                    <a:cs typeface="Times New Roman" pitchFamily="18" charset="0"/>
                  </a:rPr>
                  <a:t>the voltage at the (</a:t>
                </a:r>
                <a14:m>
                  <m:oMath xmlns:m="http://schemas.openxmlformats.org/officeDocument/2006/math">
                    <m:r>
                      <a:rPr lang="en-US" sz="2000" i="1" smtClean="0">
                        <a:latin typeface="Cambria Math"/>
                        <a:ea typeface="Cambria Math"/>
                        <a:cs typeface="Times New Roman" pitchFamily="18" charset="0"/>
                      </a:rPr>
                      <m:t>−</m:t>
                    </m:r>
                    <m:r>
                      <a:rPr lang="en-US" sz="2000" b="0" i="1" smtClean="0">
                        <a:latin typeface="Cambria Math"/>
                        <a:ea typeface="Cambria Math"/>
                        <a:cs typeface="Times New Roman" pitchFamily="18" charset="0"/>
                      </a:rPr>
                      <m:t>) </m:t>
                    </m:r>
                  </m:oMath>
                </a14:m>
                <a:r>
                  <a:rPr lang="en-US" sz="2000" dirty="0">
                    <a:latin typeface="Times New Roman" pitchFamily="18" charset="0"/>
                    <a:cs typeface="Times New Roman" pitchFamily="18" charset="0"/>
                  </a:rPr>
                  <a:t>input terminal be V</a:t>
                </a:r>
                <a:r>
                  <a:rPr lang="en-US" sz="2000" baseline="-25000" dirty="0">
                    <a:latin typeface="Times New Roman" pitchFamily="18" charset="0"/>
                    <a:cs typeface="Times New Roman" pitchFamily="18" charset="0"/>
                  </a:rPr>
                  <a:t>a</a:t>
                </a:r>
                <a:r>
                  <a:rPr lang="en-US" sz="2000" dirty="0">
                    <a:latin typeface="Times New Roman" pitchFamily="18" charset="0"/>
                    <a:cs typeface="Times New Roman" pitchFamily="18" charset="0"/>
                  </a:rPr>
                  <a:t>.</a:t>
                </a:r>
              </a:p>
              <a:p>
                <a:pPr marL="0" indent="0">
                  <a:buNone/>
                </a:pPr>
                <a:r>
                  <a:rPr lang="en-US" sz="2000" dirty="0">
                    <a:latin typeface="Times New Roman" pitchFamily="18" charset="0"/>
                    <a:cs typeface="Times New Roman" pitchFamily="18" charset="0"/>
                  </a:rPr>
                  <a:t>The voltage at (+) input terminal will also be</a:t>
                </a:r>
              </a:p>
              <a:p>
                <a:pPr marL="0" indent="0">
                  <a:buNone/>
                </a:pPr>
                <a:r>
                  <a:rPr lang="en-US" sz="2000" dirty="0">
                    <a:latin typeface="Times New Roman" pitchFamily="18" charset="0"/>
                    <a:cs typeface="Times New Roman" pitchFamily="18" charset="0"/>
                  </a:rPr>
                  <a:t>Va. The nodal equation a node </a:t>
                </a:r>
                <a:r>
                  <a:rPr lang="en-US" sz="2000" b="1" dirty="0">
                    <a:latin typeface="Times New Roman" pitchFamily="18" charset="0"/>
                    <a:cs typeface="Times New Roman" pitchFamily="18" charset="0"/>
                  </a:rPr>
                  <a:t>a </a:t>
                </a:r>
                <a:r>
                  <a:rPr lang="en-US" sz="2000" dirty="0">
                    <a:latin typeface="Times New Roman" pitchFamily="18" charset="0"/>
                    <a:cs typeface="Times New Roman" pitchFamily="18" charset="0"/>
                  </a:rPr>
                  <a:t>is given</a:t>
                </a:r>
              </a:p>
              <a:p>
                <a:pPr marL="0" indent="0">
                  <a:buNone/>
                </a:pPr>
                <a:r>
                  <a:rPr lang="en-US" sz="2000" dirty="0">
                    <a:latin typeface="Times New Roman" pitchFamily="18" charset="0"/>
                    <a:cs typeface="Times New Roman" pitchFamily="18" charset="0"/>
                  </a:rPr>
                  <a:t>By</a:t>
                </a:r>
              </a:p>
              <a:p>
                <a:pPr marL="0" indent="0">
                  <a:buNone/>
                </a:pPr>
                <a:endParaRPr lang="en-US" sz="2000" i="1" dirty="0">
                  <a:latin typeface="Cambria Math"/>
                  <a:cs typeface="Times New Roman" pitchFamily="18" charset="0"/>
                </a:endParaRPr>
              </a:p>
              <a:p>
                <a:pPr marL="0" indent="0" algn="ctr">
                  <a:buNone/>
                </a:pPr>
                <a14:m>
                  <m:oMath xmlns:m="http://schemas.openxmlformats.org/officeDocument/2006/math">
                    <m:f>
                      <m:fPr>
                        <m:ctrlPr>
                          <a:rPr lang="en-US" sz="2000" i="1" smtClean="0">
                            <a:latin typeface="Cambria Math" panose="02040503050406030204" pitchFamily="18" charset="0"/>
                            <a:cs typeface="Times New Roman" pitchFamily="18" charset="0"/>
                          </a:rPr>
                        </m:ctrlPr>
                      </m:fPr>
                      <m:num>
                        <m:r>
                          <a:rPr lang="en-US" sz="2000" b="0" i="1" smtClean="0">
                            <a:latin typeface="Cambria Math"/>
                            <a:cs typeface="Times New Roman" pitchFamily="18" charset="0"/>
                          </a:rPr>
                          <m:t>𝑉</m:t>
                        </m:r>
                        <m:r>
                          <a:rPr lang="en-US" sz="2000" b="0" i="1" smtClean="0">
                            <a:latin typeface="Cambria Math"/>
                            <a:cs typeface="Times New Roman" pitchFamily="18" charset="0"/>
                          </a:rPr>
                          <m:t>1 −</m:t>
                        </m:r>
                        <m:r>
                          <a:rPr lang="en-US" sz="2000" b="0" i="1" smtClean="0">
                            <a:latin typeface="Cambria Math"/>
                            <a:cs typeface="Times New Roman" pitchFamily="18" charset="0"/>
                          </a:rPr>
                          <m:t>𝑉𝑎</m:t>
                        </m:r>
                      </m:num>
                      <m:den>
                        <m:r>
                          <a:rPr lang="en-US" sz="2000" b="0" i="1" smtClean="0">
                            <a:latin typeface="Cambria Math"/>
                            <a:cs typeface="Times New Roman" pitchFamily="18" charset="0"/>
                          </a:rPr>
                          <m:t>𝑅</m:t>
                        </m:r>
                        <m:r>
                          <a:rPr lang="en-US" sz="2000" b="0" i="1" smtClean="0">
                            <a:latin typeface="Cambria Math"/>
                            <a:cs typeface="Times New Roman" pitchFamily="18" charset="0"/>
                          </a:rPr>
                          <m:t>1</m:t>
                        </m:r>
                      </m:den>
                    </m:f>
                    <m:r>
                      <a:rPr lang="en-US" sz="2000" b="0" i="1" smtClean="0">
                        <a:latin typeface="Cambria Math"/>
                        <a:cs typeface="Times New Roman" pitchFamily="18" charset="0"/>
                      </a:rPr>
                      <m:t>+ </m:t>
                    </m:r>
                    <m:f>
                      <m:fPr>
                        <m:ctrlPr>
                          <a:rPr lang="en-US" sz="2000" b="0" i="1" smtClean="0">
                            <a:latin typeface="Cambria Math" panose="02040503050406030204" pitchFamily="18" charset="0"/>
                            <a:cs typeface="Times New Roman" pitchFamily="18" charset="0"/>
                          </a:rPr>
                        </m:ctrlPr>
                      </m:fPr>
                      <m:num>
                        <m:r>
                          <a:rPr lang="en-US" sz="2000" b="0" i="1" smtClean="0">
                            <a:latin typeface="Cambria Math"/>
                            <a:cs typeface="Times New Roman" pitchFamily="18" charset="0"/>
                          </a:rPr>
                          <m:t>𝑉</m:t>
                        </m:r>
                        <m:r>
                          <a:rPr lang="en-US" sz="2000" b="0" i="1" smtClean="0">
                            <a:latin typeface="Cambria Math"/>
                            <a:cs typeface="Times New Roman" pitchFamily="18" charset="0"/>
                          </a:rPr>
                          <m:t>2−</m:t>
                        </m:r>
                        <m:r>
                          <a:rPr lang="en-US" sz="2000" b="0" i="1" smtClean="0">
                            <a:latin typeface="Cambria Math"/>
                            <a:ea typeface="Cambria Math"/>
                            <a:cs typeface="Times New Roman" pitchFamily="18" charset="0"/>
                          </a:rPr>
                          <m:t>𝑉𝑎</m:t>
                        </m:r>
                      </m:num>
                      <m:den>
                        <m:r>
                          <a:rPr lang="en-US" sz="2000" b="0" i="1" smtClean="0">
                            <a:latin typeface="Cambria Math"/>
                            <a:cs typeface="Times New Roman" pitchFamily="18" charset="0"/>
                          </a:rPr>
                          <m:t>𝑅</m:t>
                        </m:r>
                        <m:r>
                          <a:rPr lang="en-US" sz="2000" b="0" i="1" smtClean="0">
                            <a:latin typeface="Cambria Math"/>
                            <a:cs typeface="Times New Roman" pitchFamily="18" charset="0"/>
                          </a:rPr>
                          <m:t>2</m:t>
                        </m:r>
                      </m:den>
                    </m:f>
                  </m:oMath>
                </a14:m>
                <a:r>
                  <a:rPr lang="en-US" sz="2000" dirty="0">
                    <a:latin typeface="Times New Roman" pitchFamily="18" charset="0"/>
                    <a:cs typeface="Times New Roman" pitchFamily="18" charset="0"/>
                  </a:rPr>
                  <a:t>+ </a:t>
                </a:r>
                <a14:m>
                  <m:oMath xmlns:m="http://schemas.openxmlformats.org/officeDocument/2006/math">
                    <m:f>
                      <m:fPr>
                        <m:ctrlPr>
                          <a:rPr lang="en-US" sz="2000" i="1" dirty="0" smtClean="0">
                            <a:latin typeface="Cambria Math" panose="02040503050406030204" pitchFamily="18" charset="0"/>
                            <a:cs typeface="Times New Roman" pitchFamily="18" charset="0"/>
                          </a:rPr>
                        </m:ctrlPr>
                      </m:fPr>
                      <m:num>
                        <m:r>
                          <a:rPr lang="en-US" sz="2000" b="0" i="1" dirty="0" smtClean="0">
                            <a:latin typeface="Cambria Math"/>
                            <a:cs typeface="Times New Roman" pitchFamily="18" charset="0"/>
                          </a:rPr>
                          <m:t>𝑉</m:t>
                        </m:r>
                        <m:r>
                          <a:rPr lang="en-US" sz="2000" b="0" i="1" dirty="0" smtClean="0">
                            <a:latin typeface="Cambria Math"/>
                            <a:cs typeface="Times New Roman" pitchFamily="18" charset="0"/>
                          </a:rPr>
                          <m:t>3−</m:t>
                        </m:r>
                        <m:r>
                          <a:rPr lang="en-US" sz="2000" b="0" i="1" dirty="0" smtClean="0">
                            <a:latin typeface="Cambria Math"/>
                            <a:cs typeface="Times New Roman" pitchFamily="18" charset="0"/>
                          </a:rPr>
                          <m:t>𝑉𝑎</m:t>
                        </m:r>
                      </m:num>
                      <m:den>
                        <m:r>
                          <a:rPr lang="en-US" sz="2000" b="0" i="1" dirty="0" smtClean="0">
                            <a:latin typeface="Cambria Math"/>
                            <a:cs typeface="Times New Roman" pitchFamily="18" charset="0"/>
                          </a:rPr>
                          <m:t>𝑅</m:t>
                        </m:r>
                        <m:r>
                          <a:rPr lang="en-US" sz="2000" b="0" i="1" dirty="0" smtClean="0">
                            <a:latin typeface="Cambria Math"/>
                            <a:cs typeface="Times New Roman" pitchFamily="18" charset="0"/>
                          </a:rPr>
                          <m:t>3</m:t>
                        </m:r>
                      </m:den>
                    </m:f>
                  </m:oMath>
                </a14:m>
                <a:r>
                  <a:rPr lang="en-US" sz="2000" dirty="0">
                    <a:latin typeface="Times New Roman" pitchFamily="18" charset="0"/>
                    <a:cs typeface="Times New Roman" pitchFamily="18" charset="0"/>
                  </a:rPr>
                  <a:t> = 0</a:t>
                </a:r>
              </a:p>
              <a:p>
                <a:pPr marL="0" indent="0">
                  <a:buNone/>
                </a:pPr>
                <a:r>
                  <a:rPr lang="en-US" sz="2000" dirty="0">
                    <a:latin typeface="Times New Roman" pitchFamily="18" charset="0"/>
                    <a:cs typeface="Times New Roman" pitchFamily="18" charset="0"/>
                  </a:rPr>
                  <a:t>From which we have,</a:t>
                </a:r>
              </a:p>
              <a:p>
                <a:pPr marL="0" indent="0" algn="ctr">
                  <a:buNone/>
                </a:pPr>
                <a:r>
                  <a:rPr lang="en-US" sz="2000" dirty="0" err="1">
                    <a:latin typeface="Times New Roman" pitchFamily="18" charset="0"/>
                    <a:cs typeface="Times New Roman" pitchFamily="18" charset="0"/>
                  </a:rPr>
                  <a:t>V</a:t>
                </a:r>
                <a:r>
                  <a:rPr lang="en-US" sz="2000" baseline="-25000" dirty="0" err="1">
                    <a:latin typeface="Times New Roman" pitchFamily="18" charset="0"/>
                    <a:cs typeface="Times New Roman" pitchFamily="18" charset="0"/>
                  </a:rPr>
                  <a:t>a</a:t>
                </a:r>
                <a:r>
                  <a:rPr lang="en-US" sz="2000" dirty="0">
                    <a:latin typeface="Times New Roman" pitchFamily="18" charset="0"/>
                    <a:cs typeface="Times New Roman" pitchFamily="18" charset="0"/>
                  </a:rPr>
                  <a:t> </a:t>
                </a:r>
                <a:r>
                  <a:rPr lang="en-US" sz="2600" dirty="0">
                    <a:latin typeface="Times New Roman" pitchFamily="18" charset="0"/>
                    <a:cs typeface="Times New Roman" pitchFamily="18" charset="0"/>
                  </a:rPr>
                  <a:t>= </a:t>
                </a:r>
                <a14:m>
                  <m:oMath xmlns:m="http://schemas.openxmlformats.org/officeDocument/2006/math">
                    <m:f>
                      <m:fPr>
                        <m:ctrlPr>
                          <a:rPr lang="en-US" sz="2600" i="1" smtClean="0">
                            <a:latin typeface="Cambria Math" panose="02040503050406030204" pitchFamily="18" charset="0"/>
                            <a:cs typeface="Times New Roman" pitchFamily="18" charset="0"/>
                          </a:rPr>
                        </m:ctrlPr>
                      </m:fPr>
                      <m:num>
                        <m:f>
                          <m:fPr>
                            <m:ctrlPr>
                              <a:rPr lang="en-US" sz="2600" i="1" smtClean="0">
                                <a:latin typeface="Cambria Math" panose="02040503050406030204" pitchFamily="18" charset="0"/>
                                <a:cs typeface="Times New Roman" pitchFamily="18" charset="0"/>
                              </a:rPr>
                            </m:ctrlPr>
                          </m:fPr>
                          <m:num>
                            <m:r>
                              <a:rPr lang="en-US" sz="2600" b="0" i="1" smtClean="0">
                                <a:latin typeface="Cambria Math"/>
                                <a:cs typeface="Times New Roman" pitchFamily="18" charset="0"/>
                              </a:rPr>
                              <m:t>𝑉</m:t>
                            </m:r>
                            <m:r>
                              <a:rPr lang="en-US" sz="2600" b="0" i="1" smtClean="0">
                                <a:latin typeface="Cambria Math"/>
                                <a:cs typeface="Times New Roman" pitchFamily="18" charset="0"/>
                              </a:rPr>
                              <m:t>1</m:t>
                            </m:r>
                          </m:num>
                          <m:den>
                            <m:r>
                              <a:rPr lang="en-US" sz="2600" b="0" i="1" smtClean="0">
                                <a:latin typeface="Cambria Math"/>
                                <a:cs typeface="Times New Roman" pitchFamily="18" charset="0"/>
                              </a:rPr>
                              <m:t>𝑅</m:t>
                            </m:r>
                            <m:r>
                              <a:rPr lang="en-US" sz="2600" b="0" i="1" smtClean="0">
                                <a:latin typeface="Cambria Math"/>
                                <a:cs typeface="Times New Roman" pitchFamily="18" charset="0"/>
                              </a:rPr>
                              <m:t>1</m:t>
                            </m:r>
                          </m:den>
                        </m:f>
                        <m:r>
                          <a:rPr lang="en-US" sz="2600" b="0" i="1" smtClean="0">
                            <a:latin typeface="Cambria Math"/>
                            <a:cs typeface="Times New Roman" pitchFamily="18" charset="0"/>
                          </a:rPr>
                          <m:t>+</m:t>
                        </m:r>
                        <m:f>
                          <m:fPr>
                            <m:ctrlPr>
                              <a:rPr lang="en-US" sz="2600" b="0" i="1" smtClean="0">
                                <a:latin typeface="Cambria Math" panose="02040503050406030204" pitchFamily="18" charset="0"/>
                                <a:cs typeface="Times New Roman" pitchFamily="18" charset="0"/>
                              </a:rPr>
                            </m:ctrlPr>
                          </m:fPr>
                          <m:num>
                            <m:r>
                              <a:rPr lang="en-US" sz="2600" b="0" i="1" smtClean="0">
                                <a:latin typeface="Cambria Math"/>
                                <a:cs typeface="Times New Roman" pitchFamily="18" charset="0"/>
                              </a:rPr>
                              <m:t>𝑉</m:t>
                            </m:r>
                            <m:r>
                              <a:rPr lang="en-US" sz="2600" b="0" i="1" smtClean="0">
                                <a:latin typeface="Cambria Math"/>
                                <a:cs typeface="Times New Roman" pitchFamily="18" charset="0"/>
                              </a:rPr>
                              <m:t>2</m:t>
                            </m:r>
                          </m:num>
                          <m:den>
                            <m:r>
                              <a:rPr lang="en-US" sz="2600" b="0" i="1" smtClean="0">
                                <a:latin typeface="Cambria Math"/>
                                <a:cs typeface="Times New Roman" pitchFamily="18" charset="0"/>
                              </a:rPr>
                              <m:t>𝑅</m:t>
                            </m:r>
                            <m:r>
                              <a:rPr lang="en-US" sz="2600" b="0" i="1" smtClean="0">
                                <a:latin typeface="Cambria Math"/>
                                <a:cs typeface="Times New Roman" pitchFamily="18" charset="0"/>
                              </a:rPr>
                              <m:t>2</m:t>
                            </m:r>
                          </m:den>
                        </m:f>
                        <m:r>
                          <a:rPr lang="en-US" sz="2600" b="0" i="1" smtClean="0">
                            <a:latin typeface="Cambria Math"/>
                            <a:cs typeface="Times New Roman" pitchFamily="18" charset="0"/>
                          </a:rPr>
                          <m:t>+</m:t>
                        </m:r>
                        <m:f>
                          <m:fPr>
                            <m:ctrlPr>
                              <a:rPr lang="en-US" sz="2600" b="0" i="1" smtClean="0">
                                <a:latin typeface="Cambria Math" panose="02040503050406030204" pitchFamily="18" charset="0"/>
                                <a:cs typeface="Times New Roman" pitchFamily="18" charset="0"/>
                              </a:rPr>
                            </m:ctrlPr>
                          </m:fPr>
                          <m:num>
                            <m:r>
                              <a:rPr lang="en-US" sz="2600" b="0" i="1" smtClean="0">
                                <a:latin typeface="Cambria Math"/>
                                <a:cs typeface="Times New Roman" pitchFamily="18" charset="0"/>
                              </a:rPr>
                              <m:t>𝑉</m:t>
                            </m:r>
                            <m:r>
                              <a:rPr lang="en-US" sz="2600" b="0" i="1" smtClean="0">
                                <a:latin typeface="Cambria Math"/>
                                <a:cs typeface="Times New Roman" pitchFamily="18" charset="0"/>
                              </a:rPr>
                              <m:t>3</m:t>
                            </m:r>
                          </m:num>
                          <m:den>
                            <m:r>
                              <a:rPr lang="en-US" sz="2600" b="0" i="1" smtClean="0">
                                <a:latin typeface="Cambria Math"/>
                                <a:cs typeface="Times New Roman" pitchFamily="18" charset="0"/>
                              </a:rPr>
                              <m:t>𝑅</m:t>
                            </m:r>
                            <m:r>
                              <a:rPr lang="en-US" sz="2600" b="0" i="1" smtClean="0">
                                <a:latin typeface="Cambria Math"/>
                                <a:cs typeface="Times New Roman" pitchFamily="18" charset="0"/>
                              </a:rPr>
                              <m:t>3</m:t>
                            </m:r>
                          </m:den>
                        </m:f>
                      </m:num>
                      <m:den>
                        <m:f>
                          <m:fPr>
                            <m:ctrlPr>
                              <a:rPr lang="en-US" sz="2600" i="1" smtClean="0">
                                <a:latin typeface="Cambria Math" panose="02040503050406030204" pitchFamily="18" charset="0"/>
                                <a:cs typeface="Times New Roman" pitchFamily="18" charset="0"/>
                              </a:rPr>
                            </m:ctrlPr>
                          </m:fPr>
                          <m:num>
                            <m:r>
                              <a:rPr lang="en-US" sz="2600" b="0" i="1" smtClean="0">
                                <a:latin typeface="Cambria Math"/>
                                <a:cs typeface="Times New Roman" pitchFamily="18" charset="0"/>
                              </a:rPr>
                              <m:t>1</m:t>
                            </m:r>
                          </m:num>
                          <m:den>
                            <m:r>
                              <a:rPr lang="en-US" sz="2600" b="0" i="1" smtClean="0">
                                <a:latin typeface="Cambria Math"/>
                                <a:cs typeface="Times New Roman" pitchFamily="18" charset="0"/>
                              </a:rPr>
                              <m:t>𝑅</m:t>
                            </m:r>
                            <m:r>
                              <a:rPr lang="en-US" sz="2600" b="0" i="1" smtClean="0">
                                <a:latin typeface="Cambria Math"/>
                                <a:cs typeface="Times New Roman" pitchFamily="18" charset="0"/>
                              </a:rPr>
                              <m:t>1</m:t>
                            </m:r>
                          </m:den>
                        </m:f>
                        <m:r>
                          <a:rPr lang="en-US" sz="2600" b="0" i="1" smtClean="0">
                            <a:latin typeface="Cambria Math"/>
                            <a:cs typeface="Times New Roman" pitchFamily="18" charset="0"/>
                          </a:rPr>
                          <m:t>+</m:t>
                        </m:r>
                        <m:f>
                          <m:fPr>
                            <m:ctrlPr>
                              <a:rPr lang="en-US" sz="2600" b="0" i="1" smtClean="0">
                                <a:latin typeface="Cambria Math" panose="02040503050406030204" pitchFamily="18" charset="0"/>
                                <a:cs typeface="Times New Roman" pitchFamily="18" charset="0"/>
                              </a:rPr>
                            </m:ctrlPr>
                          </m:fPr>
                          <m:num>
                            <m:r>
                              <a:rPr lang="en-US" sz="2600" b="0" i="1" smtClean="0">
                                <a:latin typeface="Cambria Math"/>
                                <a:cs typeface="Times New Roman" pitchFamily="18" charset="0"/>
                              </a:rPr>
                              <m:t>1</m:t>
                            </m:r>
                          </m:num>
                          <m:den>
                            <m:r>
                              <a:rPr lang="en-US" sz="2600" b="0" i="1" smtClean="0">
                                <a:latin typeface="Cambria Math"/>
                                <a:cs typeface="Times New Roman" pitchFamily="18" charset="0"/>
                              </a:rPr>
                              <m:t>𝑅</m:t>
                            </m:r>
                            <m:r>
                              <a:rPr lang="en-US" sz="2600" b="0" i="1" smtClean="0">
                                <a:latin typeface="Cambria Math"/>
                                <a:cs typeface="Times New Roman" pitchFamily="18" charset="0"/>
                              </a:rPr>
                              <m:t>2</m:t>
                            </m:r>
                          </m:den>
                        </m:f>
                        <m:r>
                          <a:rPr lang="en-US" sz="2600" b="0" i="1" smtClean="0">
                            <a:latin typeface="Cambria Math"/>
                            <a:cs typeface="Times New Roman" pitchFamily="18" charset="0"/>
                          </a:rPr>
                          <m:t>+</m:t>
                        </m:r>
                        <m:f>
                          <m:fPr>
                            <m:ctrlPr>
                              <a:rPr lang="en-US" sz="2600" b="0" i="1" smtClean="0">
                                <a:latin typeface="Cambria Math" panose="02040503050406030204" pitchFamily="18" charset="0"/>
                                <a:cs typeface="Times New Roman" pitchFamily="18" charset="0"/>
                              </a:rPr>
                            </m:ctrlPr>
                          </m:fPr>
                          <m:num>
                            <m:r>
                              <a:rPr lang="en-US" sz="2600" b="0" i="1" smtClean="0">
                                <a:latin typeface="Cambria Math"/>
                                <a:cs typeface="Times New Roman" pitchFamily="18" charset="0"/>
                              </a:rPr>
                              <m:t>1</m:t>
                            </m:r>
                          </m:num>
                          <m:den>
                            <m:r>
                              <a:rPr lang="en-US" sz="2600" b="0" i="1" smtClean="0">
                                <a:latin typeface="Cambria Math"/>
                                <a:cs typeface="Times New Roman" pitchFamily="18" charset="0"/>
                              </a:rPr>
                              <m:t>𝑅</m:t>
                            </m:r>
                            <m:r>
                              <a:rPr lang="en-US" sz="2600" b="0" i="1" smtClean="0">
                                <a:latin typeface="Cambria Math"/>
                                <a:cs typeface="Times New Roman" pitchFamily="18" charset="0"/>
                              </a:rPr>
                              <m:t>3</m:t>
                            </m:r>
                          </m:den>
                        </m:f>
                      </m:den>
                    </m:f>
                  </m:oMath>
                </a14:m>
                <a:endParaRPr lang="en-US" sz="2600" dirty="0">
                  <a:latin typeface="Times New Roman" pitchFamily="18" charset="0"/>
                  <a:cs typeface="Times New Roman" pitchFamily="18" charset="0"/>
                </a:endParaRPr>
              </a:p>
              <a:p>
                <a:pPr marL="0" indent="0">
                  <a:buNone/>
                </a:pPr>
                <a:r>
                  <a:rPr lang="en-US" sz="2000" dirty="0">
                    <a:latin typeface="Times New Roman" pitchFamily="18" charset="0"/>
                    <a:cs typeface="Times New Roman" pitchFamily="18" charset="0"/>
                  </a:rPr>
                  <a:t>The op-amp an two resistor </a:t>
                </a:r>
                <a:r>
                  <a:rPr lang="en-US" sz="2000" dirty="0" err="1">
                    <a:latin typeface="Times New Roman" pitchFamily="18" charset="0"/>
                    <a:cs typeface="Times New Roman" pitchFamily="18" charset="0"/>
                  </a:rPr>
                  <a:t>R</a:t>
                </a:r>
                <a:r>
                  <a:rPr lang="en-US" sz="2000" baseline="-25000" dirty="0" err="1">
                    <a:latin typeface="Times New Roman" pitchFamily="18" charset="0"/>
                    <a:cs typeface="Times New Roman" pitchFamily="18" charset="0"/>
                  </a:rPr>
                  <a:t>f</a:t>
                </a:r>
                <a:r>
                  <a:rPr lang="en-US" sz="2000" dirty="0">
                    <a:latin typeface="Times New Roman" pitchFamily="18" charset="0"/>
                    <a:cs typeface="Times New Roman" pitchFamily="18" charset="0"/>
                  </a:rPr>
                  <a:t> and R constitute a non-inverting amplifier with</a:t>
                </a:r>
              </a:p>
              <a:p>
                <a:pPr marL="0" indent="0" algn="ctr">
                  <a:buNone/>
                </a:pPr>
                <a:r>
                  <a:rPr lang="en-US" sz="2600" dirty="0">
                    <a:solidFill>
                      <a:srgbClr val="7030A0"/>
                    </a:solidFill>
                    <a:latin typeface="Times New Roman" pitchFamily="18" charset="0"/>
                    <a:cs typeface="Times New Roman" pitchFamily="18" charset="0"/>
                  </a:rPr>
                  <a:t>V</a:t>
                </a:r>
                <a:r>
                  <a:rPr lang="en-US" sz="2600" baseline="-25000" dirty="0">
                    <a:solidFill>
                      <a:srgbClr val="7030A0"/>
                    </a:solidFill>
                    <a:latin typeface="Times New Roman" pitchFamily="18" charset="0"/>
                    <a:cs typeface="Times New Roman" pitchFamily="18" charset="0"/>
                  </a:rPr>
                  <a:t>0 </a:t>
                </a:r>
                <a:r>
                  <a:rPr lang="en-US" sz="2600" dirty="0">
                    <a:solidFill>
                      <a:srgbClr val="7030A0"/>
                    </a:solidFill>
                    <a:latin typeface="Times New Roman" pitchFamily="18" charset="0"/>
                    <a:cs typeface="Times New Roman" pitchFamily="18" charset="0"/>
                  </a:rPr>
                  <a:t>= (1+</a:t>
                </a:r>
                <a14:m>
                  <m:oMath xmlns:m="http://schemas.openxmlformats.org/officeDocument/2006/math">
                    <m:f>
                      <m:fPr>
                        <m:ctrlPr>
                          <a:rPr lang="en-US" sz="2600" i="1" smtClean="0">
                            <a:solidFill>
                              <a:srgbClr val="7030A0"/>
                            </a:solidFill>
                            <a:latin typeface="Cambria Math" panose="02040503050406030204" pitchFamily="18" charset="0"/>
                            <a:cs typeface="Times New Roman" pitchFamily="18" charset="0"/>
                          </a:rPr>
                        </m:ctrlPr>
                      </m:fPr>
                      <m:num>
                        <m:r>
                          <a:rPr lang="en-US" sz="2600" b="0" i="1" smtClean="0">
                            <a:solidFill>
                              <a:srgbClr val="7030A0"/>
                            </a:solidFill>
                            <a:latin typeface="Cambria Math"/>
                            <a:cs typeface="Times New Roman" pitchFamily="18" charset="0"/>
                          </a:rPr>
                          <m:t>𝑅</m:t>
                        </m:r>
                        <m:r>
                          <a:rPr lang="en-US" sz="2600" b="0" i="1" baseline="-25000" smtClean="0">
                            <a:solidFill>
                              <a:srgbClr val="7030A0"/>
                            </a:solidFill>
                            <a:latin typeface="Cambria Math"/>
                            <a:cs typeface="Times New Roman" pitchFamily="18" charset="0"/>
                          </a:rPr>
                          <m:t>𝑓</m:t>
                        </m:r>
                      </m:num>
                      <m:den>
                        <m:r>
                          <a:rPr lang="en-US" sz="2600" b="0" i="1" smtClean="0">
                            <a:solidFill>
                              <a:srgbClr val="7030A0"/>
                            </a:solidFill>
                            <a:latin typeface="Cambria Math"/>
                            <a:cs typeface="Times New Roman" pitchFamily="18" charset="0"/>
                          </a:rPr>
                          <m:t>𝑅</m:t>
                        </m:r>
                      </m:den>
                    </m:f>
                    <m:r>
                      <a:rPr lang="en-US" sz="2600" b="0" i="1" smtClean="0">
                        <a:solidFill>
                          <a:srgbClr val="7030A0"/>
                        </a:solidFill>
                        <a:latin typeface="Cambria Math"/>
                        <a:cs typeface="Times New Roman" pitchFamily="18" charset="0"/>
                      </a:rPr>
                      <m:t>)</m:t>
                    </m:r>
                    <m:f>
                      <m:fPr>
                        <m:ctrlPr>
                          <a:rPr lang="en-US" sz="2600" i="1">
                            <a:solidFill>
                              <a:srgbClr val="7030A0"/>
                            </a:solidFill>
                            <a:latin typeface="Cambria Math" panose="02040503050406030204" pitchFamily="18" charset="0"/>
                            <a:cs typeface="Times New Roman" pitchFamily="18" charset="0"/>
                          </a:rPr>
                        </m:ctrlPr>
                      </m:fPr>
                      <m:num>
                        <m:r>
                          <a:rPr lang="en-US" sz="2600" b="0" i="1" smtClean="0">
                            <a:solidFill>
                              <a:srgbClr val="7030A0"/>
                            </a:solidFill>
                            <a:latin typeface="Cambria Math"/>
                            <a:cs typeface="Times New Roman" pitchFamily="18" charset="0"/>
                          </a:rPr>
                          <m:t>(</m:t>
                        </m:r>
                        <m:f>
                          <m:fPr>
                            <m:ctrlPr>
                              <a:rPr lang="en-US" sz="2600" i="1">
                                <a:solidFill>
                                  <a:srgbClr val="7030A0"/>
                                </a:solidFill>
                                <a:latin typeface="Cambria Math" panose="02040503050406030204" pitchFamily="18" charset="0"/>
                                <a:cs typeface="Times New Roman" pitchFamily="18" charset="0"/>
                              </a:rPr>
                            </m:ctrlPr>
                          </m:fPr>
                          <m:num>
                            <m:r>
                              <a:rPr lang="en-US" sz="2600" i="1">
                                <a:solidFill>
                                  <a:srgbClr val="7030A0"/>
                                </a:solidFill>
                                <a:latin typeface="Cambria Math"/>
                                <a:cs typeface="Times New Roman" pitchFamily="18" charset="0"/>
                              </a:rPr>
                              <m:t>𝑉</m:t>
                            </m:r>
                            <m:r>
                              <a:rPr lang="en-US" sz="2600" i="1">
                                <a:solidFill>
                                  <a:srgbClr val="7030A0"/>
                                </a:solidFill>
                                <a:latin typeface="Cambria Math"/>
                                <a:cs typeface="Times New Roman" pitchFamily="18" charset="0"/>
                              </a:rPr>
                              <m:t>1</m:t>
                            </m:r>
                          </m:num>
                          <m:den>
                            <m:r>
                              <a:rPr lang="en-US" sz="2600" i="1">
                                <a:solidFill>
                                  <a:srgbClr val="7030A0"/>
                                </a:solidFill>
                                <a:latin typeface="Cambria Math"/>
                                <a:cs typeface="Times New Roman" pitchFamily="18" charset="0"/>
                              </a:rPr>
                              <m:t>𝑅</m:t>
                            </m:r>
                            <m:r>
                              <a:rPr lang="en-US" sz="2600" i="1">
                                <a:solidFill>
                                  <a:srgbClr val="7030A0"/>
                                </a:solidFill>
                                <a:latin typeface="Cambria Math"/>
                                <a:cs typeface="Times New Roman" pitchFamily="18" charset="0"/>
                              </a:rPr>
                              <m:t>1</m:t>
                            </m:r>
                          </m:den>
                        </m:f>
                        <m:r>
                          <a:rPr lang="en-US" sz="2600" i="1">
                            <a:solidFill>
                              <a:srgbClr val="7030A0"/>
                            </a:solidFill>
                            <a:latin typeface="Cambria Math"/>
                            <a:cs typeface="Times New Roman" pitchFamily="18" charset="0"/>
                          </a:rPr>
                          <m:t>+</m:t>
                        </m:r>
                        <m:f>
                          <m:fPr>
                            <m:ctrlPr>
                              <a:rPr lang="en-US" sz="2600" i="1">
                                <a:solidFill>
                                  <a:srgbClr val="7030A0"/>
                                </a:solidFill>
                                <a:latin typeface="Cambria Math" panose="02040503050406030204" pitchFamily="18" charset="0"/>
                                <a:cs typeface="Times New Roman" pitchFamily="18" charset="0"/>
                              </a:rPr>
                            </m:ctrlPr>
                          </m:fPr>
                          <m:num>
                            <m:r>
                              <a:rPr lang="en-US" sz="2600" i="1">
                                <a:solidFill>
                                  <a:srgbClr val="7030A0"/>
                                </a:solidFill>
                                <a:latin typeface="Cambria Math"/>
                                <a:cs typeface="Times New Roman" pitchFamily="18" charset="0"/>
                              </a:rPr>
                              <m:t>𝑉</m:t>
                            </m:r>
                            <m:r>
                              <a:rPr lang="en-US" sz="2600" i="1">
                                <a:solidFill>
                                  <a:srgbClr val="7030A0"/>
                                </a:solidFill>
                                <a:latin typeface="Cambria Math"/>
                                <a:cs typeface="Times New Roman" pitchFamily="18" charset="0"/>
                              </a:rPr>
                              <m:t>2</m:t>
                            </m:r>
                          </m:num>
                          <m:den>
                            <m:r>
                              <a:rPr lang="en-US" sz="2600" i="1">
                                <a:solidFill>
                                  <a:srgbClr val="7030A0"/>
                                </a:solidFill>
                                <a:latin typeface="Cambria Math"/>
                                <a:cs typeface="Times New Roman" pitchFamily="18" charset="0"/>
                              </a:rPr>
                              <m:t>𝑅</m:t>
                            </m:r>
                            <m:r>
                              <a:rPr lang="en-US" sz="2600" i="1">
                                <a:solidFill>
                                  <a:srgbClr val="7030A0"/>
                                </a:solidFill>
                                <a:latin typeface="Cambria Math"/>
                                <a:cs typeface="Times New Roman" pitchFamily="18" charset="0"/>
                              </a:rPr>
                              <m:t>2</m:t>
                            </m:r>
                          </m:den>
                        </m:f>
                        <m:r>
                          <a:rPr lang="en-US" sz="2600" i="1">
                            <a:solidFill>
                              <a:srgbClr val="7030A0"/>
                            </a:solidFill>
                            <a:latin typeface="Cambria Math"/>
                            <a:cs typeface="Times New Roman" pitchFamily="18" charset="0"/>
                          </a:rPr>
                          <m:t>+</m:t>
                        </m:r>
                        <m:f>
                          <m:fPr>
                            <m:ctrlPr>
                              <a:rPr lang="en-US" sz="2600" i="1">
                                <a:solidFill>
                                  <a:srgbClr val="7030A0"/>
                                </a:solidFill>
                                <a:latin typeface="Cambria Math" panose="02040503050406030204" pitchFamily="18" charset="0"/>
                                <a:cs typeface="Times New Roman" pitchFamily="18" charset="0"/>
                              </a:rPr>
                            </m:ctrlPr>
                          </m:fPr>
                          <m:num>
                            <m:r>
                              <a:rPr lang="en-US" sz="2600" i="1">
                                <a:solidFill>
                                  <a:srgbClr val="7030A0"/>
                                </a:solidFill>
                                <a:latin typeface="Cambria Math"/>
                                <a:cs typeface="Times New Roman" pitchFamily="18" charset="0"/>
                              </a:rPr>
                              <m:t>𝑉</m:t>
                            </m:r>
                            <m:r>
                              <a:rPr lang="en-US" sz="2600" i="1">
                                <a:solidFill>
                                  <a:srgbClr val="7030A0"/>
                                </a:solidFill>
                                <a:latin typeface="Cambria Math"/>
                                <a:cs typeface="Times New Roman" pitchFamily="18" charset="0"/>
                              </a:rPr>
                              <m:t>3</m:t>
                            </m:r>
                          </m:num>
                          <m:den>
                            <m:r>
                              <a:rPr lang="en-US" sz="2600" i="1">
                                <a:solidFill>
                                  <a:srgbClr val="7030A0"/>
                                </a:solidFill>
                                <a:latin typeface="Cambria Math"/>
                                <a:cs typeface="Times New Roman" pitchFamily="18" charset="0"/>
                              </a:rPr>
                              <m:t>𝑅</m:t>
                            </m:r>
                            <m:r>
                              <a:rPr lang="en-US" sz="2600" i="1">
                                <a:solidFill>
                                  <a:srgbClr val="7030A0"/>
                                </a:solidFill>
                                <a:latin typeface="Cambria Math"/>
                                <a:cs typeface="Times New Roman" pitchFamily="18" charset="0"/>
                              </a:rPr>
                              <m:t>3</m:t>
                            </m:r>
                          </m:den>
                        </m:f>
                        <m:r>
                          <a:rPr lang="en-US" sz="2600" b="0" i="1" smtClean="0">
                            <a:solidFill>
                              <a:srgbClr val="7030A0"/>
                            </a:solidFill>
                            <a:latin typeface="Cambria Math"/>
                            <a:cs typeface="Times New Roman" pitchFamily="18" charset="0"/>
                          </a:rPr>
                          <m:t>)</m:t>
                        </m:r>
                      </m:num>
                      <m:den>
                        <m:r>
                          <a:rPr lang="en-US" sz="2600" b="0" i="1" smtClean="0">
                            <a:solidFill>
                              <a:srgbClr val="7030A0"/>
                            </a:solidFill>
                            <a:latin typeface="Cambria Math"/>
                            <a:cs typeface="Times New Roman" pitchFamily="18" charset="0"/>
                          </a:rPr>
                          <m:t>(</m:t>
                        </m:r>
                        <m:f>
                          <m:fPr>
                            <m:ctrlPr>
                              <a:rPr lang="en-US" sz="2600" i="1">
                                <a:solidFill>
                                  <a:srgbClr val="7030A0"/>
                                </a:solidFill>
                                <a:latin typeface="Cambria Math" panose="02040503050406030204" pitchFamily="18" charset="0"/>
                                <a:cs typeface="Times New Roman" pitchFamily="18" charset="0"/>
                              </a:rPr>
                            </m:ctrlPr>
                          </m:fPr>
                          <m:num>
                            <m:r>
                              <a:rPr lang="en-US" sz="2600" i="1">
                                <a:solidFill>
                                  <a:srgbClr val="7030A0"/>
                                </a:solidFill>
                                <a:latin typeface="Cambria Math"/>
                                <a:cs typeface="Times New Roman" pitchFamily="18" charset="0"/>
                              </a:rPr>
                              <m:t>1</m:t>
                            </m:r>
                          </m:num>
                          <m:den>
                            <m:r>
                              <a:rPr lang="en-US" sz="2600" i="1">
                                <a:solidFill>
                                  <a:srgbClr val="7030A0"/>
                                </a:solidFill>
                                <a:latin typeface="Cambria Math"/>
                                <a:cs typeface="Times New Roman" pitchFamily="18" charset="0"/>
                              </a:rPr>
                              <m:t>𝑅</m:t>
                            </m:r>
                            <m:r>
                              <a:rPr lang="en-US" sz="2600" i="1">
                                <a:solidFill>
                                  <a:srgbClr val="7030A0"/>
                                </a:solidFill>
                                <a:latin typeface="Cambria Math"/>
                                <a:cs typeface="Times New Roman" pitchFamily="18" charset="0"/>
                              </a:rPr>
                              <m:t>1</m:t>
                            </m:r>
                          </m:den>
                        </m:f>
                        <m:r>
                          <a:rPr lang="en-US" sz="2600" i="1">
                            <a:solidFill>
                              <a:srgbClr val="7030A0"/>
                            </a:solidFill>
                            <a:latin typeface="Cambria Math"/>
                            <a:cs typeface="Times New Roman" pitchFamily="18" charset="0"/>
                          </a:rPr>
                          <m:t>+</m:t>
                        </m:r>
                        <m:f>
                          <m:fPr>
                            <m:ctrlPr>
                              <a:rPr lang="en-US" sz="2600" i="1">
                                <a:solidFill>
                                  <a:srgbClr val="7030A0"/>
                                </a:solidFill>
                                <a:latin typeface="Cambria Math" panose="02040503050406030204" pitchFamily="18" charset="0"/>
                                <a:cs typeface="Times New Roman" pitchFamily="18" charset="0"/>
                              </a:rPr>
                            </m:ctrlPr>
                          </m:fPr>
                          <m:num>
                            <m:r>
                              <a:rPr lang="en-US" sz="2600" i="1">
                                <a:solidFill>
                                  <a:srgbClr val="7030A0"/>
                                </a:solidFill>
                                <a:latin typeface="Cambria Math"/>
                                <a:cs typeface="Times New Roman" pitchFamily="18" charset="0"/>
                              </a:rPr>
                              <m:t>1</m:t>
                            </m:r>
                          </m:num>
                          <m:den>
                            <m:r>
                              <a:rPr lang="en-US" sz="2600" i="1">
                                <a:solidFill>
                                  <a:srgbClr val="7030A0"/>
                                </a:solidFill>
                                <a:latin typeface="Cambria Math"/>
                                <a:cs typeface="Times New Roman" pitchFamily="18" charset="0"/>
                              </a:rPr>
                              <m:t>𝑅</m:t>
                            </m:r>
                            <m:r>
                              <a:rPr lang="en-US" sz="2600" i="1">
                                <a:solidFill>
                                  <a:srgbClr val="7030A0"/>
                                </a:solidFill>
                                <a:latin typeface="Cambria Math"/>
                                <a:cs typeface="Times New Roman" pitchFamily="18" charset="0"/>
                              </a:rPr>
                              <m:t>2</m:t>
                            </m:r>
                          </m:den>
                        </m:f>
                        <m:r>
                          <a:rPr lang="en-US" sz="2600" i="1">
                            <a:solidFill>
                              <a:srgbClr val="7030A0"/>
                            </a:solidFill>
                            <a:latin typeface="Cambria Math"/>
                            <a:cs typeface="Times New Roman" pitchFamily="18" charset="0"/>
                          </a:rPr>
                          <m:t>+</m:t>
                        </m:r>
                        <m:f>
                          <m:fPr>
                            <m:ctrlPr>
                              <a:rPr lang="en-US" sz="2600" i="1">
                                <a:solidFill>
                                  <a:srgbClr val="7030A0"/>
                                </a:solidFill>
                                <a:latin typeface="Cambria Math" panose="02040503050406030204" pitchFamily="18" charset="0"/>
                                <a:cs typeface="Times New Roman" pitchFamily="18" charset="0"/>
                              </a:rPr>
                            </m:ctrlPr>
                          </m:fPr>
                          <m:num>
                            <m:r>
                              <a:rPr lang="en-US" sz="2600" i="1">
                                <a:solidFill>
                                  <a:srgbClr val="7030A0"/>
                                </a:solidFill>
                                <a:latin typeface="Cambria Math"/>
                                <a:cs typeface="Times New Roman" pitchFamily="18" charset="0"/>
                              </a:rPr>
                              <m:t>1</m:t>
                            </m:r>
                          </m:num>
                          <m:den>
                            <m:r>
                              <a:rPr lang="en-US" sz="2600" i="1">
                                <a:solidFill>
                                  <a:srgbClr val="7030A0"/>
                                </a:solidFill>
                                <a:latin typeface="Cambria Math"/>
                                <a:cs typeface="Times New Roman" pitchFamily="18" charset="0"/>
                              </a:rPr>
                              <m:t>𝑅</m:t>
                            </m:r>
                            <m:r>
                              <a:rPr lang="en-US" sz="2600" i="1">
                                <a:solidFill>
                                  <a:srgbClr val="7030A0"/>
                                </a:solidFill>
                                <a:latin typeface="Cambria Math"/>
                                <a:cs typeface="Times New Roman" pitchFamily="18" charset="0"/>
                              </a:rPr>
                              <m:t>3</m:t>
                            </m:r>
                          </m:den>
                        </m:f>
                        <m:r>
                          <a:rPr lang="en-US" sz="2600" b="0" i="1" smtClean="0">
                            <a:solidFill>
                              <a:srgbClr val="7030A0"/>
                            </a:solidFill>
                            <a:latin typeface="Cambria Math"/>
                            <a:cs typeface="Times New Roman" pitchFamily="18" charset="0"/>
                          </a:rPr>
                          <m:t>)</m:t>
                        </m:r>
                      </m:den>
                    </m:f>
                  </m:oMath>
                </a14:m>
                <a:endParaRPr lang="en-US" sz="2600" dirty="0">
                  <a:solidFill>
                    <a:srgbClr val="7030A0"/>
                  </a:solidFill>
                  <a:latin typeface="Times New Roman" pitchFamily="18" charset="0"/>
                  <a:cs typeface="Times New Roman" pitchFamily="18" charset="0"/>
                </a:endParaRPr>
              </a:p>
              <a:p>
                <a:pPr marL="0" indent="0">
                  <a:buNone/>
                </a:pPr>
                <a:r>
                  <a:rPr lang="en-US" sz="2000" dirty="0">
                    <a:latin typeface="Times New Roman" pitchFamily="18" charset="0"/>
                    <a:cs typeface="Times New Roman" pitchFamily="18" charset="0"/>
                  </a:rPr>
                  <a:t>Which is a non-inverted weighted sum of inputs.</a:t>
                </a:r>
              </a:p>
              <a:p>
                <a:pPr marL="0" indent="0">
                  <a:buNone/>
                </a:pPr>
                <a:r>
                  <a:rPr lang="en-US" sz="2000" dirty="0">
                    <a:solidFill>
                      <a:srgbClr val="7030A0"/>
                    </a:solidFill>
                    <a:latin typeface="Times New Roman" pitchFamily="18" charset="0"/>
                    <a:cs typeface="Times New Roman" pitchFamily="18" charset="0"/>
                  </a:rPr>
                  <a:t>Let R1 = R2 = R3 = R3 = </a:t>
                </a:r>
                <a14:m>
                  <m:oMath xmlns:m="http://schemas.openxmlformats.org/officeDocument/2006/math">
                    <m:f>
                      <m:fPr>
                        <m:type m:val="skw"/>
                        <m:ctrlPr>
                          <a:rPr lang="en-US" sz="2000" i="1" smtClean="0">
                            <a:solidFill>
                              <a:srgbClr val="7030A0"/>
                            </a:solidFill>
                            <a:latin typeface="Cambria Math" panose="02040503050406030204" pitchFamily="18" charset="0"/>
                            <a:cs typeface="Times New Roman" pitchFamily="18" charset="0"/>
                          </a:rPr>
                        </m:ctrlPr>
                      </m:fPr>
                      <m:num>
                        <m:r>
                          <a:rPr lang="en-US" sz="2000" b="0" i="1" smtClean="0">
                            <a:solidFill>
                              <a:srgbClr val="7030A0"/>
                            </a:solidFill>
                            <a:latin typeface="Cambria Math"/>
                            <a:cs typeface="Times New Roman" pitchFamily="18" charset="0"/>
                          </a:rPr>
                          <m:t>𝑅𝑓</m:t>
                        </m:r>
                      </m:num>
                      <m:den>
                        <m:r>
                          <a:rPr lang="en-US" sz="2000" b="0" i="1" smtClean="0">
                            <a:solidFill>
                              <a:srgbClr val="7030A0"/>
                            </a:solidFill>
                            <a:latin typeface="Cambria Math"/>
                            <a:cs typeface="Times New Roman" pitchFamily="18" charset="0"/>
                          </a:rPr>
                          <m:t>2</m:t>
                        </m:r>
                      </m:den>
                    </m:f>
                  </m:oMath>
                </a14:m>
                <a:r>
                  <a:rPr lang="en-US" sz="2000" dirty="0">
                    <a:solidFill>
                      <a:srgbClr val="7030A0"/>
                    </a:solidFill>
                    <a:latin typeface="Times New Roman" pitchFamily="18" charset="0"/>
                    <a:cs typeface="Times New Roman" pitchFamily="18" charset="0"/>
                  </a:rPr>
                  <a:t>  then V</a:t>
                </a:r>
                <a:r>
                  <a:rPr lang="en-US" sz="2000" baseline="-25000" dirty="0">
                    <a:solidFill>
                      <a:srgbClr val="7030A0"/>
                    </a:solidFill>
                    <a:latin typeface="Times New Roman" pitchFamily="18" charset="0"/>
                    <a:cs typeface="Times New Roman" pitchFamily="18" charset="0"/>
                  </a:rPr>
                  <a:t>0 </a:t>
                </a:r>
                <a:r>
                  <a:rPr lang="en-US" sz="2000" dirty="0">
                    <a:solidFill>
                      <a:srgbClr val="7030A0"/>
                    </a:solidFill>
                    <a:latin typeface="Times New Roman" pitchFamily="18" charset="0"/>
                    <a:cs typeface="Times New Roman" pitchFamily="18" charset="0"/>
                  </a:rPr>
                  <a:t>= V1 + V2 + V3</a:t>
                </a: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152400" y="152400"/>
                <a:ext cx="8991600" cy="5973763"/>
              </a:xfrm>
              <a:blipFill rotWithShape="1">
                <a:blip r:embed="rId2"/>
                <a:stretch>
                  <a:fillRect l="-610" b="-9082"/>
                </a:stretch>
              </a:blipFill>
            </p:spPr>
            <p:txBody>
              <a:bodyPr/>
              <a:lstStyle/>
              <a:p>
                <a:r>
                  <a:rPr lang="en-US">
                    <a:noFill/>
                  </a:rPr>
                  <a:t> </a:t>
                </a:r>
              </a:p>
            </p:txBody>
          </p:sp>
        </mc:Fallback>
      </mc:AlternateContent>
      <p:sp>
        <p:nvSpPr>
          <p:cNvPr id="2" name="Rectangle 1"/>
          <p:cNvSpPr/>
          <p:nvPr/>
        </p:nvSpPr>
        <p:spPr>
          <a:xfrm>
            <a:off x="152400" y="152400"/>
            <a:ext cx="3608745" cy="369332"/>
          </a:xfrm>
          <a:prstGeom prst="rect">
            <a:avLst/>
          </a:prstGeom>
        </p:spPr>
        <p:txBody>
          <a:bodyPr wrap="none">
            <a:spAutoFit/>
          </a:bodyPr>
          <a:lstStyle/>
          <a:p>
            <a:r>
              <a:rPr lang="en-US" b="1" dirty="0">
                <a:latin typeface="Times New Roman" pitchFamily="18" charset="0"/>
                <a:cs typeface="Times New Roman" pitchFamily="18" charset="0"/>
              </a:rPr>
              <a:t>Non-Inverting Summing Amplifier</a:t>
            </a:r>
          </a:p>
        </p:txBody>
      </p:sp>
      <p:pic>
        <p:nvPicPr>
          <p:cNvPr id="1026"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17840"/>
          <a:stretch/>
        </p:blipFill>
        <p:spPr bwMode="auto">
          <a:xfrm>
            <a:off x="5120414" y="152400"/>
            <a:ext cx="4023586" cy="28432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58785595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172</TotalTime>
  <Words>897</Words>
  <Application>Microsoft Office PowerPoint</Application>
  <PresentationFormat>On-screen Show (4:3)</PresentationFormat>
  <Paragraphs>74</Paragraphs>
  <Slides>5</Slides>
  <Notes>0</Notes>
  <HiddenSlides>0</HiddenSlides>
  <MMClips>0</MMClips>
  <ScaleCrop>false</ScaleCrop>
  <HeadingPairs>
    <vt:vector size="4" baseType="variant">
      <vt:variant>
        <vt:lpstr>Theme</vt:lpstr>
      </vt:variant>
      <vt:variant>
        <vt:i4>1</vt:i4>
      </vt:variant>
      <vt:variant>
        <vt:lpstr>Slide Titles</vt:lpstr>
      </vt:variant>
      <vt:variant>
        <vt:i4>5</vt:i4>
      </vt:variant>
    </vt:vector>
  </HeadingPairs>
  <TitlesOfParts>
    <vt:vector size="6" baseType="lpstr">
      <vt:lpstr>Office Theme</vt:lpstr>
      <vt:lpstr>Operational Amplifier  Applications</vt:lpstr>
      <vt:lpstr>Operational Amplifier  Applications</vt:lpstr>
      <vt:lpstr>PowerPoint Presentation</vt:lpstr>
      <vt:lpstr>Summing Amplifier</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Operational Amplifier  Applications</dc:title>
  <dc:creator>JITENDRA</dc:creator>
  <cp:lastModifiedBy>Dr VIKASH KUMAR</cp:lastModifiedBy>
  <cp:revision>18</cp:revision>
  <dcterms:created xsi:type="dcterms:W3CDTF">2020-10-01T02:17:15Z</dcterms:created>
  <dcterms:modified xsi:type="dcterms:W3CDTF">2024-07-04T12:50:24Z</dcterms:modified>
</cp:coreProperties>
</file>